
<file path=[Content_Types].xml><?xml version="1.0" encoding="utf-8"?>
<Types xmlns="http://schemas.openxmlformats.org/package/2006/content-types">
  <Override PartName="/ppt/slides/slide29.xml" ContentType="application/vnd.openxmlformats-officedocument.presentationml.slide+xml"/>
  <Override PartName="/ppt/notesSlides/notesSlide2.xml" ContentType="application/vnd.openxmlformats-officedocument.presentationml.notesSlide+xml"/>
  <Override PartName="/customXml/itemProps1.xml" ContentType="application/vnd.openxmlformats-officedocument.customXmlProperties+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Layouts/slideLayout6.xml" ContentType="application/vnd.openxmlformats-officedocument.presentationml.slideLayout+xml"/>
  <Override PartName="/ppt/notesSlides/notesSlide38.xml" ContentType="application/vnd.openxmlformats-officedocument.presentationml.notes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notesSlides/notesSlide16.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32.xml" ContentType="application/vnd.openxmlformats-officedocument.presentationml.notesSlide+xml"/>
  <Override PartName="/docProps/custom.xml" ContentType="application/vnd.openxmlformats-officedocument.custom-properties+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customXml/itemProps2.xml" ContentType="application/vnd.openxmlformats-officedocument.customXml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notesSlides/notesSlide3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Override PartName="/ppt/slideLayouts/slideLayout16.xml" ContentType="application/vnd.openxmlformats-officedocument.presentationml.slideLayout+xml"/>
  <Default Extension="jpeg" ContentType="image/jpeg"/>
  <Override PartName="/ppt/notesSlides/notesSlide17.xml" ContentType="application/vnd.openxmlformats-officedocument.presentationml.notesSlide+xml"/>
  <Override PartName="/ppt/notesSlides/notesSlide28.xml" ContentType="application/vnd.openxmlformats-officedocument.presentationml.notesSlide+xml"/>
  <Override PartName="/ppt/notesSlides/notesSlide3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ppt/notesSlides/notesSlide3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Default Extension="gif" ContentType="image/gif"/>
  <Override PartName="/ppt/notesSlides/notesSlide31.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docProps/core.xml" ContentType="application/vnd.openxmlformats-package.core-properties+xml"/>
  <Override PartName="/customXml/itemProps3.xml" ContentType="application/vnd.openxmlformats-officedocument.customXml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Layouts/slideLayout15.xml" ContentType="application/vnd.openxmlformats-officedocument.presentationml.slideLayout+xml"/>
  <Default Extension="wmf" ContentType="image/x-wmf"/>
  <Override PartName="/ppt/notesSlides/notesSlide18.xml" ContentType="application/vnd.openxmlformats-officedocument.presentationml.notesSlide+xml"/>
  <Override PartName="/ppt/notesSlides/notesSlide36.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notesSlides/notesSlide25.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1" r:id="rId4"/>
  </p:sldMasterIdLst>
  <p:notesMasterIdLst>
    <p:notesMasterId r:id="rId44"/>
  </p:notesMasterIdLst>
  <p:handoutMasterIdLst>
    <p:handoutMasterId r:id="rId45"/>
  </p:handoutMasterIdLst>
  <p:sldIdLst>
    <p:sldId id="343" r:id="rId5"/>
    <p:sldId id="257" r:id="rId6"/>
    <p:sldId id="258" r:id="rId7"/>
    <p:sldId id="259" r:id="rId8"/>
    <p:sldId id="260" r:id="rId9"/>
    <p:sldId id="313" r:id="rId10"/>
    <p:sldId id="314" r:id="rId11"/>
    <p:sldId id="262" r:id="rId12"/>
    <p:sldId id="263" r:id="rId13"/>
    <p:sldId id="264" r:id="rId14"/>
    <p:sldId id="316" r:id="rId15"/>
    <p:sldId id="267" r:id="rId16"/>
    <p:sldId id="329" r:id="rId17"/>
    <p:sldId id="330" r:id="rId18"/>
    <p:sldId id="317" r:id="rId19"/>
    <p:sldId id="318" r:id="rId20"/>
    <p:sldId id="319" r:id="rId21"/>
    <p:sldId id="320" r:id="rId22"/>
    <p:sldId id="321" r:id="rId23"/>
    <p:sldId id="323" r:id="rId24"/>
    <p:sldId id="324" r:id="rId25"/>
    <p:sldId id="340" r:id="rId26"/>
    <p:sldId id="326" r:id="rId27"/>
    <p:sldId id="295" r:id="rId28"/>
    <p:sldId id="296" r:id="rId29"/>
    <p:sldId id="327" r:id="rId30"/>
    <p:sldId id="328" r:id="rId31"/>
    <p:sldId id="306" r:id="rId32"/>
    <p:sldId id="307" r:id="rId33"/>
    <p:sldId id="342" r:id="rId34"/>
    <p:sldId id="331" r:id="rId35"/>
    <p:sldId id="332" r:id="rId36"/>
    <p:sldId id="333" r:id="rId37"/>
    <p:sldId id="334" r:id="rId38"/>
    <p:sldId id="335" r:id="rId39"/>
    <p:sldId id="336" r:id="rId40"/>
    <p:sldId id="338" r:id="rId41"/>
    <p:sldId id="339" r:id="rId42"/>
    <p:sldId id="312" r:id="rId43"/>
  </p:sldIdLst>
  <p:sldSz cx="9144000" cy="6858000" type="screen4x3"/>
  <p:notesSz cx="6858000" cy="9144000"/>
  <p:defaultTextStyle>
    <a:defPPr>
      <a:defRPr lang="en-US"/>
    </a:defPPr>
    <a:lvl1pPr algn="l" rtl="0" fontAlgn="base">
      <a:spcBef>
        <a:spcPct val="0"/>
      </a:spcBef>
      <a:spcAft>
        <a:spcPct val="0"/>
      </a:spcAft>
      <a:defRPr sz="2400" kern="1200">
        <a:solidFill>
          <a:schemeClr val="tx1"/>
        </a:solidFill>
        <a:latin typeface="Arial" charset="0"/>
        <a:ea typeface="+mn-ea"/>
        <a:cs typeface="+mn-cs"/>
      </a:defRPr>
    </a:lvl1pPr>
    <a:lvl2pPr marL="457200" algn="l" rtl="0" fontAlgn="base">
      <a:spcBef>
        <a:spcPct val="0"/>
      </a:spcBef>
      <a:spcAft>
        <a:spcPct val="0"/>
      </a:spcAft>
      <a:defRPr sz="2400" kern="1200">
        <a:solidFill>
          <a:schemeClr val="tx1"/>
        </a:solidFill>
        <a:latin typeface="Arial" charset="0"/>
        <a:ea typeface="+mn-ea"/>
        <a:cs typeface="+mn-cs"/>
      </a:defRPr>
    </a:lvl2pPr>
    <a:lvl3pPr marL="914400" algn="l" rtl="0" fontAlgn="base">
      <a:spcBef>
        <a:spcPct val="0"/>
      </a:spcBef>
      <a:spcAft>
        <a:spcPct val="0"/>
      </a:spcAft>
      <a:defRPr sz="2400" kern="1200">
        <a:solidFill>
          <a:schemeClr val="tx1"/>
        </a:solidFill>
        <a:latin typeface="Arial" charset="0"/>
        <a:ea typeface="+mn-ea"/>
        <a:cs typeface="+mn-cs"/>
      </a:defRPr>
    </a:lvl3pPr>
    <a:lvl4pPr marL="1371600" algn="l" rtl="0" fontAlgn="base">
      <a:spcBef>
        <a:spcPct val="0"/>
      </a:spcBef>
      <a:spcAft>
        <a:spcPct val="0"/>
      </a:spcAft>
      <a:defRPr sz="2400" kern="1200">
        <a:solidFill>
          <a:schemeClr val="tx1"/>
        </a:solidFill>
        <a:latin typeface="Arial" charset="0"/>
        <a:ea typeface="+mn-ea"/>
        <a:cs typeface="+mn-cs"/>
      </a:defRPr>
    </a:lvl4pPr>
    <a:lvl5pPr marL="1828800" algn="l" rtl="0" fontAlgn="base">
      <a:spcBef>
        <a:spcPct val="0"/>
      </a:spcBef>
      <a:spcAft>
        <a:spcPct val="0"/>
      </a:spcAft>
      <a:defRPr sz="2400" kern="1200">
        <a:solidFill>
          <a:schemeClr val="tx1"/>
        </a:solidFill>
        <a:latin typeface="Arial" charset="0"/>
        <a:ea typeface="+mn-ea"/>
        <a:cs typeface="+mn-cs"/>
      </a:defRPr>
    </a:lvl5pPr>
    <a:lvl6pPr marL="2286000" algn="l" defTabSz="914400" rtl="0" eaLnBrk="1" latinLnBrk="0" hangingPunct="1">
      <a:defRPr sz="2400" kern="1200">
        <a:solidFill>
          <a:schemeClr val="tx1"/>
        </a:solidFill>
        <a:latin typeface="Arial" charset="0"/>
        <a:ea typeface="+mn-ea"/>
        <a:cs typeface="+mn-cs"/>
      </a:defRPr>
    </a:lvl6pPr>
    <a:lvl7pPr marL="2743200" algn="l" defTabSz="914400" rtl="0" eaLnBrk="1" latinLnBrk="0" hangingPunct="1">
      <a:defRPr sz="2400" kern="1200">
        <a:solidFill>
          <a:schemeClr val="tx1"/>
        </a:solidFill>
        <a:latin typeface="Arial" charset="0"/>
        <a:ea typeface="+mn-ea"/>
        <a:cs typeface="+mn-cs"/>
      </a:defRPr>
    </a:lvl7pPr>
    <a:lvl8pPr marL="3200400" algn="l" defTabSz="914400" rtl="0" eaLnBrk="1" latinLnBrk="0" hangingPunct="1">
      <a:defRPr sz="2400" kern="1200">
        <a:solidFill>
          <a:schemeClr val="tx1"/>
        </a:solidFill>
        <a:latin typeface="Arial" charset="0"/>
        <a:ea typeface="+mn-ea"/>
        <a:cs typeface="+mn-cs"/>
      </a:defRPr>
    </a:lvl8pPr>
    <a:lvl9pPr marL="3657600" algn="l" defTabSz="914400" rtl="0" eaLnBrk="1" latinLnBrk="0" hangingPunct="1">
      <a:defRPr sz="2400"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chemeClr val="tx1"/>
    </p:penClr>
    <p:extLst>
      <p:ext uri="{EC167BDD-8182-4AB7-AECC-EB403E3ABB37}">
        <p14:laserClr xmlns="" xmlns:p14="http://schemas.microsoft.com/office/powerpoint/2010/main">
          <a:srgbClr val="FF0000"/>
        </p14:laserClr>
      </p:ext>
      <p:ext uri="{2FDB2607-1784-4EEB-B798-7EB5836EED8A}">
        <p14:showMediaCtrls xmlns="" xmlns:p14="http://schemas.microsoft.com/office/powerpoint/2010/main" val="1"/>
      </p:ext>
    </p:extLst>
  </p:showPr>
  <p:clrMru>
    <a:srgbClr val="000099"/>
    <a:srgbClr val="00FF00"/>
    <a:srgbClr val="FFFF00"/>
  </p:clrMru>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434" autoAdjust="0"/>
    <p:restoredTop sz="60637" autoAdjust="0"/>
  </p:normalViewPr>
  <p:slideViewPr>
    <p:cSldViewPr>
      <p:cViewPr varScale="1">
        <p:scale>
          <a:sx n="70" d="100"/>
          <a:sy n="70" d="100"/>
        </p:scale>
        <p:origin x="-318" y="-96"/>
      </p:cViewPr>
      <p:guideLst>
        <p:guide orient="horz" pos="2160"/>
        <p:guide pos="2880"/>
      </p:guideLst>
    </p:cSldViewPr>
  </p:slideViewPr>
  <p:outlineViewPr>
    <p:cViewPr>
      <p:scale>
        <a:sx n="33" d="100"/>
        <a:sy n="33" d="100"/>
      </p:scale>
      <p:origin x="0" y="0"/>
    </p:cViewPr>
    <p:sldLst>
      <p:sld r:id="rId1" collapse="1"/>
    </p:sldLst>
  </p:outlineViewPr>
  <p:notesTextViewPr>
    <p:cViewPr>
      <p:scale>
        <a:sx n="100" d="100"/>
        <a:sy n="100" d="100"/>
      </p:scale>
      <p:origin x="0" y="0"/>
    </p:cViewPr>
  </p:notesTextViewPr>
  <p:sorterViewPr>
    <p:cViewPr>
      <p:scale>
        <a:sx n="66" d="100"/>
        <a:sy n="66" d="100"/>
      </p:scale>
      <p:origin x="0" y="4638"/>
    </p:cViewPr>
  </p:sorterViewPr>
  <p:notesViewPr>
    <p:cSldViewPr>
      <p:cViewPr varScale="1">
        <p:scale>
          <a:sx n="38" d="100"/>
          <a:sy n="38" d="100"/>
        </p:scale>
        <p:origin x="-1530" y="-72"/>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viewProps" Target="view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slide" Target="slides/slide37.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handoutMaster" Target="handoutMasters/handoutMaster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theme" Target="theme/theme1.xml"/><Relationship Id="rId8" Type="http://schemas.openxmlformats.org/officeDocument/2006/relationships/slide" Target="slides/slide4.xml"/></Relationships>
</file>

<file path=ppt/_rels/viewProps.xml.rels><?xml version="1.0" encoding="UTF-8" standalone="yes"?>
<Relationships xmlns="http://schemas.openxmlformats.org/package/2006/relationships"><Relationship Id="rId1" Type="http://schemas.openxmlformats.org/officeDocument/2006/relationships/slide" Target="slides/slide2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6562"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pPr>
              <a:defRPr/>
            </a:pPr>
            <a:endParaRPr lang="en-US"/>
          </a:p>
        </p:txBody>
      </p:sp>
      <p:sp>
        <p:nvSpPr>
          <p:cNvPr id="66563" name="Rectangle 3"/>
          <p:cNvSpPr>
            <a:spLocks noGrp="1" noChangeArrowheads="1"/>
          </p:cNvSpPr>
          <p:nvPr>
            <p:ph type="dt" sz="quarter" idx="1"/>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pPr>
              <a:defRPr/>
            </a:pPr>
            <a:endParaRPr lang="en-US"/>
          </a:p>
        </p:txBody>
      </p:sp>
      <p:sp>
        <p:nvSpPr>
          <p:cNvPr id="66564" name="Rectangle 4"/>
          <p:cNvSpPr>
            <a:spLocks noGrp="1" noChangeArrowheads="1"/>
          </p:cNvSpPr>
          <p:nvPr>
            <p:ph type="ftr" sz="quarter" idx="2"/>
          </p:nvPr>
        </p:nvSpPr>
        <p:spPr bwMode="auto">
          <a:xfrm>
            <a:off x="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pPr>
              <a:defRPr/>
            </a:pPr>
            <a:endParaRPr lang="en-US"/>
          </a:p>
        </p:txBody>
      </p:sp>
      <p:sp>
        <p:nvSpPr>
          <p:cNvPr id="66565" name="Rectangle 5"/>
          <p:cNvSpPr>
            <a:spLocks noGrp="1" noChangeArrowheads="1"/>
          </p:cNvSpPr>
          <p:nvPr>
            <p:ph type="sldNum" sz="quarter" idx="3"/>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pPr>
              <a:defRPr/>
            </a:pPr>
            <a:fld id="{1DE6CB08-1D31-4DA0-9A09-F082F91ABD18}" type="slidenum">
              <a:rPr lang="en-US"/>
              <a:pPr>
                <a:defRPr/>
              </a:pPr>
              <a:t>‹#›</a:t>
            </a:fld>
            <a:endParaRPr lang="en-US"/>
          </a:p>
        </p:txBody>
      </p:sp>
    </p:spTree>
    <p:extLst>
      <p:ext uri="{BB962C8B-B14F-4D97-AF65-F5344CB8AC3E}">
        <p14:creationId xmlns="" xmlns:p14="http://schemas.microsoft.com/office/powerpoint/2010/main" val="62521295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993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pPr>
              <a:defRPr/>
            </a:pPr>
            <a:endParaRPr lang="en-US"/>
          </a:p>
        </p:txBody>
      </p:sp>
      <p:sp>
        <p:nvSpPr>
          <p:cNvPr id="39939" name="Rectangle 3"/>
          <p:cNvSpPr>
            <a:spLocks noGrp="1" noChangeArrowheads="1"/>
          </p:cNvSpPr>
          <p:nvPr>
            <p:ph type="dt" idx="1"/>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pPr>
              <a:defRPr/>
            </a:pPr>
            <a:endParaRPr lang="en-US"/>
          </a:p>
        </p:txBody>
      </p:sp>
      <p:sp>
        <p:nvSpPr>
          <p:cNvPr id="4506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39941" name="Rectangle 5"/>
          <p:cNvSpPr>
            <a:spLocks noGrp="1" noChangeArrowheads="1"/>
          </p:cNvSpPr>
          <p:nvPr>
            <p:ph type="body" sz="quarter" idx="3"/>
          </p:nvPr>
        </p:nvSpPr>
        <p:spPr bwMode="auto">
          <a:xfrm>
            <a:off x="914400" y="4343400"/>
            <a:ext cx="50292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39942" name="Rectangle 6"/>
          <p:cNvSpPr>
            <a:spLocks noGrp="1" noChangeArrowheads="1"/>
          </p:cNvSpPr>
          <p:nvPr>
            <p:ph type="ftr" sz="quarter" idx="4"/>
          </p:nvPr>
        </p:nvSpPr>
        <p:spPr bwMode="auto">
          <a:xfrm>
            <a:off x="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pPr>
              <a:defRPr/>
            </a:pPr>
            <a:endParaRPr lang="en-US"/>
          </a:p>
        </p:txBody>
      </p:sp>
      <p:sp>
        <p:nvSpPr>
          <p:cNvPr id="39943" name="Rectangle 7"/>
          <p:cNvSpPr>
            <a:spLocks noGrp="1" noChangeArrowheads="1"/>
          </p:cNvSpPr>
          <p:nvPr>
            <p:ph type="sldNum" sz="quarter" idx="5"/>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pPr>
              <a:defRPr/>
            </a:pPr>
            <a:fld id="{1031ECED-C01B-4322-B79C-96D308C4FB25}" type="slidenum">
              <a:rPr lang="en-US"/>
              <a:pPr>
                <a:defRPr/>
              </a:pPr>
              <a:t>‹#›</a:t>
            </a:fld>
            <a:endParaRPr lang="en-US"/>
          </a:p>
        </p:txBody>
      </p:sp>
    </p:spTree>
    <p:extLst>
      <p:ext uri="{BB962C8B-B14F-4D97-AF65-F5344CB8AC3E}">
        <p14:creationId xmlns="" xmlns:p14="http://schemas.microsoft.com/office/powerpoint/2010/main" val="354151486"/>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3" Type="http://schemas.openxmlformats.org/officeDocument/2006/relationships/hyperlink" Target="http://www.kbb.com/" TargetMode="External"/><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Slide Image Placeholder 1"/>
          <p:cNvSpPr>
            <a:spLocks noGrp="1" noRot="1" noChangeAspect="1" noTextEdit="1"/>
          </p:cNvSpPr>
          <p:nvPr>
            <p:ph type="sldImg"/>
          </p:nvPr>
        </p:nvSpPr>
        <p:spPr>
          <a:ln/>
        </p:spPr>
      </p:sp>
      <p:sp>
        <p:nvSpPr>
          <p:cNvPr id="31747" name="Notes Placeholder 2"/>
          <p:cNvSpPr>
            <a:spLocks noGrp="1"/>
          </p:cNvSpPr>
          <p:nvPr>
            <p:ph type="body" idx="1"/>
          </p:nvPr>
        </p:nvSpPr>
        <p:spPr>
          <a:noFill/>
          <a:ln/>
        </p:spPr>
        <p:txBody>
          <a:bodyPr/>
          <a:lstStyle/>
          <a:p>
            <a:r>
              <a:rPr lang="en-US" b="1" dirty="0" smtClean="0">
                <a:cs typeface="Arial" charset="0"/>
              </a:rPr>
              <a:t>SHOW SLIDE 2:  </a:t>
            </a:r>
            <a:r>
              <a:rPr lang="en-US" b="1" dirty="0" smtClean="0"/>
              <a:t>Financial Ethics </a:t>
            </a:r>
            <a:r>
              <a:rPr lang="en-US" b="1" dirty="0" smtClean="0">
                <a:solidFill>
                  <a:srgbClr val="FF0000"/>
                </a:solidFill>
                <a:cs typeface="Arial" charset="0"/>
              </a:rPr>
              <a:t>(30 MINUTES)</a:t>
            </a:r>
          </a:p>
          <a:p>
            <a:endParaRPr lang="en-US" b="1" dirty="0" smtClean="0">
              <a:solidFill>
                <a:srgbClr val="FF0000"/>
              </a:solidFill>
              <a:cs typeface="Arial" charset="0"/>
            </a:endParaRPr>
          </a:p>
          <a:p>
            <a:r>
              <a:rPr lang="en-US" b="1" dirty="0" smtClean="0">
                <a:cs typeface="Arial" charset="0"/>
              </a:rPr>
              <a:t>Learning Step/Activity 1. :  </a:t>
            </a:r>
            <a:r>
              <a:rPr lang="en-US" b="1" dirty="0" smtClean="0"/>
              <a:t>Financial Ethics </a:t>
            </a:r>
            <a:endParaRPr lang="en-US" b="1" dirty="0" smtClean="0">
              <a:cs typeface="Arial" charset="0"/>
            </a:endParaRPr>
          </a:p>
          <a:p>
            <a:r>
              <a:rPr lang="en-US" b="1" dirty="0" smtClean="0">
                <a:cs typeface="Arial" charset="0"/>
              </a:rPr>
              <a:t>Method of Instruction:  Conference/Discussion</a:t>
            </a:r>
          </a:p>
          <a:p>
            <a:r>
              <a:rPr lang="en-US" b="1" dirty="0" smtClean="0">
                <a:cs typeface="Arial" charset="0"/>
              </a:rPr>
              <a:t>Instructor to Student Ratio:  1:28</a:t>
            </a:r>
          </a:p>
          <a:p>
            <a:r>
              <a:rPr lang="en-US" b="1" dirty="0" smtClean="0">
                <a:cs typeface="Arial" charset="0"/>
              </a:rPr>
              <a:t>Time of Instruction:  30 Min</a:t>
            </a:r>
          </a:p>
          <a:p>
            <a:r>
              <a:rPr lang="en-US" b="1" dirty="0" smtClean="0">
                <a:cs typeface="Arial" charset="0"/>
              </a:rPr>
              <a:t>Media:  Large Group Instruction</a:t>
            </a:r>
          </a:p>
          <a:p>
            <a:endParaRPr lang="en-US" b="1" dirty="0" smtClean="0">
              <a:cs typeface="Arial" charset="0"/>
            </a:endParaRPr>
          </a:p>
          <a:p>
            <a:r>
              <a:rPr lang="en-US" b="1" dirty="0" smtClean="0">
                <a:cs typeface="Arial" charset="0"/>
              </a:rPr>
              <a:t>Required </a:t>
            </a:r>
            <a:r>
              <a:rPr lang="en-US" b="1" dirty="0" smtClean="0"/>
              <a:t>Student Materials: </a:t>
            </a:r>
            <a:endParaRPr lang="en-US" dirty="0" smtClean="0"/>
          </a:p>
          <a:p>
            <a:r>
              <a:rPr lang="en-US" dirty="0" smtClean="0"/>
              <a:t>Student Handout (Learning Activity 1:  Financial Ethics )</a:t>
            </a:r>
          </a:p>
          <a:p>
            <a:r>
              <a:rPr lang="en-US" dirty="0" smtClean="0"/>
              <a:t>calculator</a:t>
            </a:r>
          </a:p>
          <a:p>
            <a:r>
              <a:rPr lang="en-US" dirty="0" smtClean="0"/>
              <a:t>Pencil</a:t>
            </a:r>
          </a:p>
          <a:p>
            <a:endParaRPr lang="en-US" b="1" dirty="0" smtClean="0"/>
          </a:p>
          <a:p>
            <a:endParaRPr lang="en-US" dirty="0" smtClean="0"/>
          </a:p>
        </p:txBody>
      </p:sp>
      <p:sp>
        <p:nvSpPr>
          <p:cNvPr id="31748" name="Slide Number Placeholder 3"/>
          <p:cNvSpPr>
            <a:spLocks noGrp="1"/>
          </p:cNvSpPr>
          <p:nvPr>
            <p:ph type="sldNum" sz="quarter" idx="5"/>
          </p:nvPr>
        </p:nvSpPr>
        <p:spPr>
          <a:noFill/>
        </p:spPr>
        <p:txBody>
          <a:bodyPr/>
          <a:lstStyle/>
          <a:p>
            <a:fld id="{64762E1D-EC5C-4726-9E27-E23F32C181A8}" type="slidenum">
              <a:rPr lang="en-US" smtClean="0"/>
              <a:pPr/>
              <a:t>1</a:t>
            </a:fld>
            <a:endParaRPr lang="en-US"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7"/>
          <p:cNvSpPr>
            <a:spLocks noGrp="1" noChangeArrowheads="1"/>
          </p:cNvSpPr>
          <p:nvPr>
            <p:ph type="sldNum" sz="quarter" idx="5"/>
          </p:nvPr>
        </p:nvSpPr>
        <p:spPr>
          <a:noFill/>
        </p:spPr>
        <p:txBody>
          <a:bodyPr/>
          <a:lstStyle/>
          <a:p>
            <a:fld id="{72EC4E80-89C2-43F7-832A-AC917F3F69B9}" type="slidenum">
              <a:rPr lang="en-US" smtClean="0"/>
              <a:pPr/>
              <a:t>10</a:t>
            </a:fld>
            <a:endParaRPr lang="en-US" smtClean="0"/>
          </a:p>
        </p:txBody>
      </p:sp>
      <p:sp>
        <p:nvSpPr>
          <p:cNvPr id="55299" name="Rectangle 2"/>
          <p:cNvSpPr>
            <a:spLocks noGrp="1" noRot="1" noChangeAspect="1" noChangeArrowheads="1" noTextEdit="1"/>
          </p:cNvSpPr>
          <p:nvPr>
            <p:ph type="sldImg"/>
          </p:nvPr>
        </p:nvSpPr>
        <p:spPr>
          <a:ln/>
        </p:spPr>
      </p:sp>
      <p:sp>
        <p:nvSpPr>
          <p:cNvPr id="55300" name="Rectangle 3"/>
          <p:cNvSpPr>
            <a:spLocks noGrp="1" noChangeArrowheads="1"/>
          </p:cNvSpPr>
          <p:nvPr>
            <p:ph type="body" idx="1"/>
          </p:nvPr>
        </p:nvSpPr>
        <p:spPr>
          <a:noFill/>
          <a:ln/>
        </p:spPr>
        <p:txBody>
          <a:bodyPr/>
          <a:lstStyle/>
          <a:p>
            <a:pPr eaLnBrk="1" hangingPunct="1"/>
            <a:r>
              <a:rPr lang="en-US" b="1" smtClean="0">
                <a:cs typeface="Arial" charset="0"/>
              </a:rPr>
              <a:t>SHOW SLIDE 10: </a:t>
            </a:r>
            <a:r>
              <a:rPr lang="en-US" b="1" smtClean="0"/>
              <a:t>USED CAR CONSIDERATIONS  </a:t>
            </a:r>
          </a:p>
          <a:p>
            <a:pPr eaLnBrk="1" hangingPunct="1"/>
            <a:endParaRPr lang="en-US" b="1" smtClean="0"/>
          </a:p>
          <a:p>
            <a:r>
              <a:rPr lang="en-US" smtClean="0"/>
              <a:t>(a)  </a:t>
            </a:r>
            <a:r>
              <a:rPr lang="en-US" b="1" smtClean="0"/>
              <a:t>Cost</a:t>
            </a:r>
            <a:r>
              <a:rPr lang="en-US" smtClean="0"/>
              <a:t> - Often less than a new car.</a:t>
            </a:r>
          </a:p>
          <a:p>
            <a:r>
              <a:rPr lang="en-US" smtClean="0"/>
              <a:t> </a:t>
            </a:r>
          </a:p>
          <a:p>
            <a:r>
              <a:rPr lang="en-US" smtClean="0"/>
              <a:t>(b)  </a:t>
            </a:r>
            <a:r>
              <a:rPr lang="en-US" b="1" smtClean="0"/>
              <a:t>Mechanical Problems</a:t>
            </a:r>
            <a:r>
              <a:rPr lang="en-US" smtClean="0"/>
              <a:t> - Likely to have more than a new car. Repair costs can significantly increase the cost of owning and operating a car. </a:t>
            </a:r>
          </a:p>
          <a:p>
            <a:r>
              <a:rPr lang="en-US" b="1" smtClean="0"/>
              <a:t> </a:t>
            </a:r>
            <a:endParaRPr lang="en-US" smtClean="0"/>
          </a:p>
          <a:p>
            <a:r>
              <a:rPr lang="en-US" b="1" smtClean="0"/>
              <a:t> </a:t>
            </a:r>
            <a:endParaRPr lang="en-US" smtClean="0"/>
          </a:p>
          <a:p>
            <a:r>
              <a:rPr lang="en-US" smtClean="0"/>
              <a:t>(c)  </a:t>
            </a:r>
            <a:r>
              <a:rPr lang="en-US" b="1" smtClean="0"/>
              <a:t>Depreciation</a:t>
            </a:r>
            <a:r>
              <a:rPr lang="en-US" smtClean="0"/>
              <a:t> - Usually less than with a new car because much of it may have already occurred.</a:t>
            </a:r>
          </a:p>
          <a:p>
            <a:r>
              <a:rPr lang="en-US" b="1" smtClean="0"/>
              <a:t> </a:t>
            </a:r>
            <a:endParaRPr lang="en-US" smtClean="0"/>
          </a:p>
          <a:p>
            <a:r>
              <a:rPr lang="en-US" b="1" smtClean="0"/>
              <a:t> </a:t>
            </a:r>
            <a:endParaRPr lang="en-US" smtClean="0"/>
          </a:p>
          <a:p>
            <a:r>
              <a:rPr lang="en-US" smtClean="0"/>
              <a:t>(d)  </a:t>
            </a:r>
            <a:r>
              <a:rPr lang="en-US" b="1" smtClean="0"/>
              <a:t>Warranties</a:t>
            </a:r>
            <a:r>
              <a:rPr lang="en-US" smtClean="0"/>
              <a:t> - May or may not have any remaining. Service contracts will add significantly to the cost of the car.</a:t>
            </a:r>
          </a:p>
          <a:p>
            <a:pPr eaLnBrk="1" hangingPunct="1"/>
            <a:endParaRPr lang="en-US"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Slide Image Placeholder 1"/>
          <p:cNvSpPr>
            <a:spLocks noGrp="1" noRot="1" noChangeAspect="1" noTextEdit="1"/>
          </p:cNvSpPr>
          <p:nvPr>
            <p:ph type="sldImg"/>
          </p:nvPr>
        </p:nvSpPr>
        <p:spPr>
          <a:ln/>
        </p:spPr>
      </p:sp>
      <p:sp>
        <p:nvSpPr>
          <p:cNvPr id="3" name="Notes Placeholder 2"/>
          <p:cNvSpPr>
            <a:spLocks noGrp="1"/>
          </p:cNvSpPr>
          <p:nvPr>
            <p:ph type="body" idx="1"/>
          </p:nvPr>
        </p:nvSpPr>
        <p:spPr/>
        <p:txBody>
          <a:bodyPr>
            <a:normAutofit fontScale="92500"/>
          </a:bodyPr>
          <a:lstStyle/>
          <a:p>
            <a:pPr>
              <a:defRPr/>
            </a:pPr>
            <a:r>
              <a:rPr lang="en-US" b="1" dirty="0" smtClean="0">
                <a:cs typeface="Arial" charset="0"/>
              </a:rPr>
              <a:t>SHOW SLIDE 11: </a:t>
            </a:r>
            <a:r>
              <a:rPr lang="en-US" b="1" dirty="0" smtClean="0"/>
              <a:t>EVALUATING DEALERS</a:t>
            </a:r>
          </a:p>
          <a:p>
            <a:pPr>
              <a:defRPr/>
            </a:pPr>
            <a:endParaRPr lang="en-US" b="1" dirty="0" smtClean="0"/>
          </a:p>
          <a:p>
            <a:pPr>
              <a:defRPr/>
            </a:pPr>
            <a:r>
              <a:rPr lang="en-US" dirty="0" smtClean="0"/>
              <a:t>Where should you buy? Car buyers should research a minimum of three potential sellers. There are no absolute guidelines to follow when selecting a dealer, a salesperson, or an individual from whom to buy a car. Do your homework, and you should get a fair deal no matter where you buy. If you're looking for a new car, you'll have to go to a dealer eventually.  Here are some things to consider when evaluating dealerships:</a:t>
            </a:r>
          </a:p>
          <a:p>
            <a:pPr>
              <a:defRPr/>
            </a:pPr>
            <a:endParaRPr lang="en-US" dirty="0"/>
          </a:p>
        </p:txBody>
      </p:sp>
      <p:sp>
        <p:nvSpPr>
          <p:cNvPr id="56324" name="Slide Number Placeholder 3"/>
          <p:cNvSpPr>
            <a:spLocks noGrp="1"/>
          </p:cNvSpPr>
          <p:nvPr>
            <p:ph type="sldNum" sz="quarter" idx="5"/>
          </p:nvPr>
        </p:nvSpPr>
        <p:spPr>
          <a:noFill/>
        </p:spPr>
        <p:txBody>
          <a:bodyPr/>
          <a:lstStyle/>
          <a:p>
            <a:fld id="{271805D7-44A4-4130-BB3C-618A94C94716}" type="slidenum">
              <a:rPr lang="en-US" smtClean="0"/>
              <a:pPr/>
              <a:t>11</a:t>
            </a:fld>
            <a:endParaRPr lang="en-US"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Slide Image Placeholder 1"/>
          <p:cNvSpPr>
            <a:spLocks noGrp="1" noRot="1" noChangeAspect="1" noTextEdit="1"/>
          </p:cNvSpPr>
          <p:nvPr>
            <p:ph type="sldImg"/>
          </p:nvPr>
        </p:nvSpPr>
        <p:spPr>
          <a:ln/>
        </p:spPr>
      </p:sp>
      <p:sp>
        <p:nvSpPr>
          <p:cNvPr id="3" name="Notes Placeholder 2"/>
          <p:cNvSpPr>
            <a:spLocks noGrp="1"/>
          </p:cNvSpPr>
          <p:nvPr>
            <p:ph type="body" idx="1"/>
          </p:nvPr>
        </p:nvSpPr>
        <p:spPr/>
        <p:txBody>
          <a:bodyPr>
            <a:normAutofit fontScale="92500" lnSpcReduction="10000"/>
          </a:bodyPr>
          <a:lstStyle/>
          <a:p>
            <a:pPr>
              <a:defRPr/>
            </a:pPr>
            <a:r>
              <a:rPr lang="en-US" b="1" dirty="0" smtClean="0">
                <a:cs typeface="Arial" charset="0"/>
              </a:rPr>
              <a:t>SHOW SLIDE 12: </a:t>
            </a:r>
            <a:r>
              <a:rPr lang="en-US" b="1" dirty="0" smtClean="0"/>
              <a:t>EVALUATING DEALERS Cont.</a:t>
            </a:r>
          </a:p>
          <a:p>
            <a:pPr>
              <a:defRPr/>
            </a:pPr>
            <a:endParaRPr lang="en-US" dirty="0" smtClean="0"/>
          </a:p>
          <a:p>
            <a:pPr>
              <a:defRPr/>
            </a:pPr>
            <a:r>
              <a:rPr lang="en-US" dirty="0" smtClean="0"/>
              <a:t>a.  </a:t>
            </a:r>
            <a:r>
              <a:rPr lang="en-US" b="1" dirty="0" smtClean="0"/>
              <a:t>Years in business:</a:t>
            </a:r>
            <a:r>
              <a:rPr lang="en-US" dirty="0" smtClean="0"/>
              <a:t>   Although being in business for a long time does not necessarily mean the dealer is straightforward, the worst dealers (in terms of how buyers are treated) seem to go out of business fairly quickly.</a:t>
            </a:r>
          </a:p>
          <a:p>
            <a:pPr>
              <a:defRPr/>
            </a:pPr>
            <a:r>
              <a:rPr lang="en-US" dirty="0" smtClean="0"/>
              <a:t> </a:t>
            </a:r>
          </a:p>
          <a:p>
            <a:pPr>
              <a:defRPr/>
            </a:pPr>
            <a:r>
              <a:rPr lang="en-US" dirty="0" smtClean="0"/>
              <a:t>b.  </a:t>
            </a:r>
            <a:r>
              <a:rPr lang="en-US" b="1" dirty="0" smtClean="0"/>
              <a:t>Complaints:</a:t>
            </a:r>
            <a:r>
              <a:rPr lang="en-US" dirty="0" smtClean="0"/>
              <a:t> Check with the Office of Consumer Affairs of the (state) Attorney General, the Better Business Bureau, and any professional associations to which the dealer belongs for any complaints filed against them.</a:t>
            </a:r>
          </a:p>
          <a:p>
            <a:pPr>
              <a:defRPr/>
            </a:pPr>
            <a:r>
              <a:rPr lang="en-US" b="1" dirty="0" smtClean="0"/>
              <a:t> </a:t>
            </a:r>
            <a:endParaRPr lang="en-US" dirty="0" smtClean="0"/>
          </a:p>
          <a:p>
            <a:pPr>
              <a:defRPr/>
            </a:pPr>
            <a:r>
              <a:rPr lang="en-US" dirty="0" smtClean="0"/>
              <a:t>c.  </a:t>
            </a:r>
            <a:r>
              <a:rPr lang="en-US" b="1" dirty="0" smtClean="0"/>
              <a:t>Salesperson and mechanics</a:t>
            </a:r>
            <a:r>
              <a:rPr lang="en-US" dirty="0" smtClean="0"/>
              <a:t>: How long have they been with the company?  Are the mechanics certified by an accredited agency, such as ASE (Automotive Service Excellence).  Don't be reluctant to ask questions.</a:t>
            </a:r>
          </a:p>
          <a:p>
            <a:pPr>
              <a:defRPr/>
            </a:pPr>
            <a:endParaRPr lang="en-US" dirty="0" smtClean="0"/>
          </a:p>
          <a:p>
            <a:pPr>
              <a:defRPr/>
            </a:pPr>
            <a:r>
              <a:rPr lang="en-US" dirty="0" smtClean="0"/>
              <a:t>d.  </a:t>
            </a:r>
            <a:r>
              <a:rPr lang="en-US" b="1" dirty="0" smtClean="0"/>
              <a:t>References</a:t>
            </a:r>
            <a:r>
              <a:rPr lang="en-US" dirty="0" smtClean="0"/>
              <a:t> - Senior enlisted and some of your contemporaries assigned to your duty station for a while may have recommendations. You can probably trust such references, but be leery of references volunteered by a dealer.</a:t>
            </a:r>
          </a:p>
          <a:p>
            <a:pPr>
              <a:defRPr/>
            </a:pPr>
            <a:r>
              <a:rPr lang="en-US" dirty="0" smtClean="0"/>
              <a:t> </a:t>
            </a:r>
          </a:p>
          <a:p>
            <a:pPr>
              <a:defRPr/>
            </a:pPr>
            <a:r>
              <a:rPr lang="en-US" dirty="0" smtClean="0"/>
              <a:t>e.  </a:t>
            </a:r>
            <a:r>
              <a:rPr lang="en-US" b="1" dirty="0" smtClean="0"/>
              <a:t>Professional memberships</a:t>
            </a:r>
            <a:r>
              <a:rPr lang="en-US" dirty="0" smtClean="0"/>
              <a:t> - Membership in the Better Business Bureau, National Automobile Dealers Association, or National Independent Automobile Dealers Association doesn't guarantee you a fair deal. It does, however, give you some reassurance that there are avenues for you to address problems that cannot be resolved with the dealership.</a:t>
            </a:r>
          </a:p>
          <a:p>
            <a:pPr>
              <a:defRPr/>
            </a:pPr>
            <a:r>
              <a:rPr lang="en-US" b="1" dirty="0" smtClean="0"/>
              <a:t> </a:t>
            </a:r>
            <a:endParaRPr lang="en-US" dirty="0" smtClean="0"/>
          </a:p>
          <a:p>
            <a:pPr>
              <a:defRPr/>
            </a:pPr>
            <a:endParaRPr lang="en-US" dirty="0" smtClean="0"/>
          </a:p>
          <a:p>
            <a:pPr>
              <a:defRPr/>
            </a:pPr>
            <a:endParaRPr lang="en-US" dirty="0"/>
          </a:p>
        </p:txBody>
      </p:sp>
      <p:sp>
        <p:nvSpPr>
          <p:cNvPr id="57348" name="Slide Number Placeholder 3"/>
          <p:cNvSpPr>
            <a:spLocks noGrp="1"/>
          </p:cNvSpPr>
          <p:nvPr>
            <p:ph type="sldNum" sz="quarter" idx="5"/>
          </p:nvPr>
        </p:nvSpPr>
        <p:spPr>
          <a:noFill/>
        </p:spPr>
        <p:txBody>
          <a:bodyPr/>
          <a:lstStyle/>
          <a:p>
            <a:fld id="{45B7967D-5086-4DF8-BE22-96B5C90CCE69}" type="slidenum">
              <a:rPr lang="en-US" smtClean="0"/>
              <a:pPr/>
              <a:t>12</a:t>
            </a:fld>
            <a:endParaRPr lang="en-US"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7"/>
          <p:cNvSpPr>
            <a:spLocks noGrp="1" noChangeArrowheads="1"/>
          </p:cNvSpPr>
          <p:nvPr>
            <p:ph type="sldNum" sz="quarter" idx="5"/>
          </p:nvPr>
        </p:nvSpPr>
        <p:spPr>
          <a:noFill/>
        </p:spPr>
        <p:txBody>
          <a:bodyPr/>
          <a:lstStyle/>
          <a:p>
            <a:fld id="{0F98716B-5922-4266-96A8-ABC7C9D69E33}" type="slidenum">
              <a:rPr lang="en-US" smtClean="0"/>
              <a:pPr/>
              <a:t>13</a:t>
            </a:fld>
            <a:endParaRPr lang="en-US" smtClean="0"/>
          </a:p>
        </p:txBody>
      </p:sp>
      <p:sp>
        <p:nvSpPr>
          <p:cNvPr id="58371" name="Rectangle 2"/>
          <p:cNvSpPr>
            <a:spLocks noGrp="1" noRot="1" noChangeAspect="1" noChangeArrowheads="1" noTextEdit="1"/>
          </p:cNvSpPr>
          <p:nvPr>
            <p:ph type="sldImg"/>
          </p:nvPr>
        </p:nvSpPr>
        <p:spPr>
          <a:ln/>
        </p:spPr>
      </p:sp>
      <p:sp>
        <p:nvSpPr>
          <p:cNvPr id="58372" name="Rectangle 3"/>
          <p:cNvSpPr>
            <a:spLocks noGrp="1" noChangeArrowheads="1"/>
          </p:cNvSpPr>
          <p:nvPr>
            <p:ph type="body" idx="1"/>
          </p:nvPr>
        </p:nvSpPr>
        <p:spPr>
          <a:noFill/>
          <a:ln/>
        </p:spPr>
        <p:txBody>
          <a:bodyPr/>
          <a:lstStyle/>
          <a:p>
            <a:pPr eaLnBrk="1" hangingPunct="1"/>
            <a:r>
              <a:rPr lang="en-US" b="1" smtClean="0">
                <a:cs typeface="Arial" charset="0"/>
              </a:rPr>
              <a:t>SHOW SLIDE 13: </a:t>
            </a:r>
            <a:r>
              <a:rPr lang="en-US" b="1" smtClean="0"/>
              <a:t>FAIR PRICE  </a:t>
            </a:r>
          </a:p>
          <a:p>
            <a:pPr eaLnBrk="1" hangingPunct="1"/>
            <a:endParaRPr lang="en-US" b="1" smtClean="0"/>
          </a:p>
          <a:p>
            <a:pPr eaLnBrk="1" hangingPunct="1"/>
            <a:r>
              <a:rPr lang="en-US" smtClean="0"/>
              <a:t>Auto dealers have a right to make a reasonable profit on the sale of a car. What constitutes a reasonable profit? To know this you must know what fair price is.</a:t>
            </a:r>
          </a:p>
          <a:p>
            <a:pPr eaLnBrk="1" hangingPunct="1"/>
            <a:endParaRPr lang="en-US" smtClean="0"/>
          </a:p>
          <a:p>
            <a:pPr eaLnBrk="1" hangingPunct="1"/>
            <a:endParaRPr lang="en-US" smtClean="0"/>
          </a:p>
          <a:p>
            <a:pPr eaLnBrk="1" hangingPunct="1"/>
            <a:endParaRPr lang="en-US"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Slide Image Placeholder 1"/>
          <p:cNvSpPr>
            <a:spLocks noGrp="1" noRot="1" noChangeAspect="1" noTextEdit="1"/>
          </p:cNvSpPr>
          <p:nvPr>
            <p:ph type="sldImg"/>
          </p:nvPr>
        </p:nvSpPr>
        <p:spPr>
          <a:ln/>
        </p:spPr>
      </p:sp>
      <p:sp>
        <p:nvSpPr>
          <p:cNvPr id="3" name="Notes Placeholder 2"/>
          <p:cNvSpPr>
            <a:spLocks noGrp="1"/>
          </p:cNvSpPr>
          <p:nvPr>
            <p:ph type="body" idx="1"/>
          </p:nvPr>
        </p:nvSpPr>
        <p:spPr/>
        <p:txBody>
          <a:bodyPr>
            <a:normAutofit fontScale="85000" lnSpcReduction="10000"/>
          </a:bodyPr>
          <a:lstStyle/>
          <a:p>
            <a:pPr>
              <a:defRPr/>
            </a:pPr>
            <a:r>
              <a:rPr lang="en-US" b="1" dirty="0" smtClean="0">
                <a:cs typeface="Arial" charset="0"/>
              </a:rPr>
              <a:t>SHOW SLIDE 14: </a:t>
            </a:r>
            <a:r>
              <a:rPr lang="en-US" b="1" dirty="0" smtClean="0"/>
              <a:t>INFORMATION SOURCES  </a:t>
            </a:r>
          </a:p>
          <a:p>
            <a:pPr>
              <a:defRPr/>
            </a:pPr>
            <a:endParaRPr lang="en-US" b="1" dirty="0" smtClean="0"/>
          </a:p>
          <a:p>
            <a:pPr>
              <a:defRPr/>
            </a:pPr>
            <a:r>
              <a:rPr lang="en-US" dirty="0" smtClean="0"/>
              <a:t>All pricing components, including base and option costs at invoice and Manufacturer's Suggested Retail Price (MSRP), as well as things like destination charges, are available from a variety of resources. </a:t>
            </a:r>
          </a:p>
          <a:p>
            <a:pPr>
              <a:defRPr/>
            </a:pPr>
            <a:endParaRPr lang="en-US" dirty="0" smtClean="0"/>
          </a:p>
          <a:p>
            <a:pPr>
              <a:defRPr/>
            </a:pPr>
            <a:r>
              <a:rPr lang="en-US" b="1" dirty="0" smtClean="0"/>
              <a:t>NOTE:</a:t>
            </a:r>
            <a:r>
              <a:rPr lang="en-US" dirty="0" smtClean="0"/>
              <a:t>  Direct student to Information Sheet 7-1-3, Sources of Help for Car Buyers</a:t>
            </a:r>
          </a:p>
          <a:p>
            <a:pPr>
              <a:defRPr/>
            </a:pPr>
            <a:endParaRPr lang="en-US" dirty="0" smtClean="0"/>
          </a:p>
          <a:p>
            <a:pPr>
              <a:defRPr/>
            </a:pPr>
            <a:r>
              <a:rPr lang="en-US" dirty="0" smtClean="0"/>
              <a:t>Price your vehicle at invoice, subtract any dealer holdback or incentives, add a 3-5% profit, and you will have a good price goal for your vehicle. When working with a dealer who provides you with pricing information, make sure you know the source - it could be biased. Your best bet will be to do price research on your own from sources you know are reliable. Additional resources include:</a:t>
            </a:r>
          </a:p>
          <a:p>
            <a:pPr>
              <a:defRPr/>
            </a:pPr>
            <a:endParaRPr lang="en-US" dirty="0" smtClean="0"/>
          </a:p>
          <a:p>
            <a:pPr>
              <a:defRPr/>
            </a:pPr>
            <a:r>
              <a:rPr lang="en-US" dirty="0" smtClean="0"/>
              <a:t>(1)</a:t>
            </a:r>
            <a:r>
              <a:rPr lang="en-US" b="1" dirty="0" smtClean="0"/>
              <a:t>  Public Libraries</a:t>
            </a:r>
            <a:r>
              <a:rPr lang="en-US" dirty="0" smtClean="0"/>
              <a:t> - One of the very best sources of information on car pricing is the public library.  Most Army bases have libraries as well.</a:t>
            </a:r>
          </a:p>
          <a:p>
            <a:pPr>
              <a:defRPr/>
            </a:pPr>
            <a:r>
              <a:rPr lang="en-US" dirty="0" smtClean="0"/>
              <a:t> </a:t>
            </a:r>
          </a:p>
          <a:p>
            <a:pPr>
              <a:defRPr/>
            </a:pPr>
            <a:r>
              <a:rPr lang="en-US" dirty="0" smtClean="0"/>
              <a:t>(2)  </a:t>
            </a:r>
            <a:r>
              <a:rPr lang="en-US" b="1" dirty="0" smtClean="0"/>
              <a:t>Kelley Blue Book</a:t>
            </a:r>
            <a:r>
              <a:rPr lang="en-US" dirty="0" smtClean="0"/>
              <a:t> - Lists suggested retail and loan values for specific makes and models of used cars. This is a guideline, not a law. Factors such as mileage, options, and physical condition of the car will affect its value. This will give a good ballpark figure. It can be found on the internet at </a:t>
            </a:r>
            <a:r>
              <a:rPr lang="en-US" u="sng" dirty="0" smtClean="0">
                <a:hlinkClick r:id="rId3"/>
              </a:rPr>
              <a:t>www.kbb.com</a:t>
            </a:r>
            <a:r>
              <a:rPr lang="en-US" dirty="0" smtClean="0"/>
              <a:t>.</a:t>
            </a:r>
          </a:p>
          <a:p>
            <a:pPr>
              <a:defRPr/>
            </a:pPr>
            <a:r>
              <a:rPr lang="en-US" b="1" dirty="0" smtClean="0"/>
              <a:t> </a:t>
            </a:r>
            <a:endParaRPr lang="en-US" dirty="0" smtClean="0"/>
          </a:p>
          <a:p>
            <a:pPr marL="228600" indent="-228600">
              <a:buFontTx/>
              <a:buAutoNum type="arabicParenBoth" startAt="3"/>
              <a:defRPr/>
            </a:pPr>
            <a:r>
              <a:rPr lang="en-US" b="1" dirty="0" err="1" smtClean="0"/>
              <a:t>IntelliChoice</a:t>
            </a:r>
            <a:r>
              <a:rPr lang="en-US" b="1" dirty="0" smtClean="0"/>
              <a:t> Car Cost Guides</a:t>
            </a:r>
            <a:r>
              <a:rPr lang="en-US" dirty="0" smtClean="0"/>
              <a:t> - Besides the dealer cost and sticker prices, this lists items such as resale value, economic value, maintenance, costs, etc. The site www.cars.com uses </a:t>
            </a:r>
            <a:r>
              <a:rPr lang="en-US" dirty="0" err="1" smtClean="0"/>
              <a:t>IntelliChoice</a:t>
            </a:r>
            <a:r>
              <a:rPr lang="en-US" dirty="0" smtClean="0"/>
              <a:t> pricing.</a:t>
            </a:r>
          </a:p>
          <a:p>
            <a:pPr marL="228600" indent="-228600">
              <a:buFontTx/>
              <a:buAutoNum type="arabicParenBoth" startAt="3"/>
              <a:defRPr/>
            </a:pPr>
            <a:endParaRPr lang="en-US" dirty="0" smtClean="0"/>
          </a:p>
          <a:p>
            <a:pPr>
              <a:defRPr/>
            </a:pPr>
            <a:r>
              <a:rPr lang="en-US" dirty="0" smtClean="0"/>
              <a:t>(4)  </a:t>
            </a:r>
            <a:r>
              <a:rPr lang="en-US" b="1" dirty="0" smtClean="0"/>
              <a:t>Consumer Reports/Consumer Union Price Service </a:t>
            </a:r>
            <a:r>
              <a:rPr lang="en-US" dirty="0" smtClean="0"/>
              <a:t>- Each April issue is devoted to cars and pricing, and they offer a low cost service to provide the dealer cost for particular makes, models, and options.</a:t>
            </a:r>
          </a:p>
          <a:p>
            <a:pPr>
              <a:defRPr/>
            </a:pPr>
            <a:r>
              <a:rPr lang="en-US" b="1" dirty="0" smtClean="0"/>
              <a:t> </a:t>
            </a:r>
            <a:endParaRPr lang="en-US" dirty="0" smtClean="0"/>
          </a:p>
          <a:p>
            <a:pPr>
              <a:defRPr/>
            </a:pPr>
            <a:r>
              <a:rPr lang="en-US" dirty="0" smtClean="0"/>
              <a:t>(5)  </a:t>
            </a:r>
            <a:r>
              <a:rPr lang="en-US" b="1" dirty="0" smtClean="0"/>
              <a:t>Edmund's Car Prices Buyer's Guide</a:t>
            </a:r>
            <a:r>
              <a:rPr lang="en-US" dirty="0" smtClean="0"/>
              <a:t> - Available in hard copy as well as at their internet site. Similar to </a:t>
            </a:r>
            <a:r>
              <a:rPr lang="en-US" dirty="0" err="1" smtClean="0"/>
              <a:t>IntelliChoice</a:t>
            </a:r>
            <a:r>
              <a:rPr lang="en-US" dirty="0" smtClean="0"/>
              <a:t> guide.</a:t>
            </a:r>
          </a:p>
          <a:p>
            <a:pPr>
              <a:defRPr/>
            </a:pPr>
            <a:r>
              <a:rPr lang="en-US" b="1" dirty="0" smtClean="0"/>
              <a:t> </a:t>
            </a:r>
            <a:endParaRPr lang="en-US" dirty="0" smtClean="0"/>
          </a:p>
          <a:p>
            <a:pPr>
              <a:defRPr/>
            </a:pPr>
            <a:r>
              <a:rPr lang="en-US" dirty="0" smtClean="0"/>
              <a:t>(6)  </a:t>
            </a:r>
            <a:r>
              <a:rPr lang="en-US" b="1" dirty="0" smtClean="0"/>
              <a:t>Car-Buying Services</a:t>
            </a:r>
            <a:r>
              <a:rPr lang="en-US" dirty="0" smtClean="0"/>
              <a:t>.   Many organizations offer their members buying services, in which the consumer indicates the make, model, year and exact options they want and the organization does the shopping for them.</a:t>
            </a:r>
          </a:p>
          <a:p>
            <a:pPr marL="228600" indent="-228600">
              <a:buFontTx/>
              <a:buAutoNum type="arabicParenBoth" startAt="3"/>
              <a:defRPr/>
            </a:pPr>
            <a:endParaRPr lang="en-US" dirty="0" smtClean="0"/>
          </a:p>
          <a:p>
            <a:pPr>
              <a:defRPr/>
            </a:pPr>
            <a:endParaRPr lang="en-US" dirty="0"/>
          </a:p>
        </p:txBody>
      </p:sp>
      <p:sp>
        <p:nvSpPr>
          <p:cNvPr id="59396" name="Slide Number Placeholder 3"/>
          <p:cNvSpPr>
            <a:spLocks noGrp="1"/>
          </p:cNvSpPr>
          <p:nvPr>
            <p:ph type="sldNum" sz="quarter" idx="5"/>
          </p:nvPr>
        </p:nvSpPr>
        <p:spPr>
          <a:noFill/>
        </p:spPr>
        <p:txBody>
          <a:bodyPr/>
          <a:lstStyle/>
          <a:p>
            <a:fld id="{5C6646EF-B745-440C-8C01-A980CFCA5A40}" type="slidenum">
              <a:rPr lang="en-US" smtClean="0"/>
              <a:pPr/>
              <a:t>14</a:t>
            </a:fld>
            <a:endParaRPr lang="en-US"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Slide Image Placeholder 1"/>
          <p:cNvSpPr>
            <a:spLocks noGrp="1" noRot="1" noChangeAspect="1" noTextEdit="1"/>
          </p:cNvSpPr>
          <p:nvPr>
            <p:ph type="sldImg"/>
          </p:nvPr>
        </p:nvSpPr>
        <p:spPr>
          <a:ln/>
        </p:spPr>
      </p:sp>
      <p:sp>
        <p:nvSpPr>
          <p:cNvPr id="60419" name="Notes Placeholder 2"/>
          <p:cNvSpPr>
            <a:spLocks noGrp="1"/>
          </p:cNvSpPr>
          <p:nvPr>
            <p:ph type="body" idx="1"/>
          </p:nvPr>
        </p:nvSpPr>
        <p:spPr>
          <a:noFill/>
          <a:ln/>
        </p:spPr>
        <p:txBody>
          <a:bodyPr/>
          <a:lstStyle/>
          <a:p>
            <a:r>
              <a:rPr lang="en-US" b="1" smtClean="0">
                <a:cs typeface="Arial" charset="0"/>
              </a:rPr>
              <a:t>SHOW SLIDE 15: </a:t>
            </a:r>
            <a:r>
              <a:rPr lang="en-US" b="1" smtClean="0"/>
              <a:t>PURCHASE NEGOTIATIONS</a:t>
            </a:r>
          </a:p>
          <a:p>
            <a:endParaRPr lang="en-US" b="1" smtClean="0"/>
          </a:p>
          <a:p>
            <a:r>
              <a:rPr lang="en-US" smtClean="0"/>
              <a:t>Salespeople are trained in the art of selling. In the majority of instances, their pay includes a commission based on the sale price of the vehicle, so they have a vested interested in getting as high a price as possible for the car. Your goal is to get as much car as you can for as little as you can. Determining a price, trade-in value, and financing options are three separate events. Don’t offer what you know about your car before finding out what the price will be for the car. It could affect how much you’ll pay. Here are some negotiating tips to help you hone your skills:</a:t>
            </a:r>
          </a:p>
          <a:p>
            <a:endParaRPr lang="en-US" smtClean="0"/>
          </a:p>
        </p:txBody>
      </p:sp>
      <p:sp>
        <p:nvSpPr>
          <p:cNvPr id="60420" name="Slide Number Placeholder 3"/>
          <p:cNvSpPr>
            <a:spLocks noGrp="1"/>
          </p:cNvSpPr>
          <p:nvPr>
            <p:ph type="sldNum" sz="quarter" idx="5"/>
          </p:nvPr>
        </p:nvSpPr>
        <p:spPr>
          <a:noFill/>
        </p:spPr>
        <p:txBody>
          <a:bodyPr/>
          <a:lstStyle/>
          <a:p>
            <a:fld id="{CBD629FD-9221-452D-B02C-9EFCEEE5F524}" type="slidenum">
              <a:rPr lang="en-US" smtClean="0"/>
              <a:pPr/>
              <a:t>15</a:t>
            </a:fld>
            <a:endParaRPr lang="en-US"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Slide Image Placeholder 1"/>
          <p:cNvSpPr>
            <a:spLocks noGrp="1" noRot="1" noChangeAspect="1" noTextEdit="1"/>
          </p:cNvSpPr>
          <p:nvPr>
            <p:ph type="sldImg"/>
          </p:nvPr>
        </p:nvSpPr>
        <p:spPr>
          <a:ln/>
        </p:spPr>
      </p:sp>
      <p:sp>
        <p:nvSpPr>
          <p:cNvPr id="3" name="Notes Placeholder 2"/>
          <p:cNvSpPr>
            <a:spLocks noGrp="1"/>
          </p:cNvSpPr>
          <p:nvPr>
            <p:ph type="body" idx="1"/>
          </p:nvPr>
        </p:nvSpPr>
        <p:spPr/>
        <p:txBody>
          <a:bodyPr>
            <a:normAutofit fontScale="92500" lnSpcReduction="10000"/>
          </a:bodyPr>
          <a:lstStyle/>
          <a:p>
            <a:pPr>
              <a:defRPr/>
            </a:pPr>
            <a:r>
              <a:rPr lang="en-US" b="1" dirty="0" smtClean="0">
                <a:cs typeface="Arial" charset="0"/>
              </a:rPr>
              <a:t>SHOW SLIDE 16: </a:t>
            </a:r>
            <a:r>
              <a:rPr lang="en-US" b="1" dirty="0" smtClean="0"/>
              <a:t>NEGOTIATING TIPS  </a:t>
            </a:r>
          </a:p>
          <a:p>
            <a:pPr>
              <a:defRPr/>
            </a:pPr>
            <a:endParaRPr lang="en-US" b="1" dirty="0" smtClean="0"/>
          </a:p>
          <a:p>
            <a:pPr>
              <a:defRPr/>
            </a:pPr>
            <a:r>
              <a:rPr lang="en-US" dirty="0" smtClean="0"/>
              <a:t>a.  </a:t>
            </a:r>
            <a:r>
              <a:rPr lang="en-US" b="1" dirty="0" smtClean="0"/>
              <a:t>Information </a:t>
            </a:r>
            <a:r>
              <a:rPr lang="en-US" dirty="0" smtClean="0"/>
              <a:t>- The salesperson's goal is to get as much personal information about you as possible. With your name, military status, and particularly your social security number, a car dealer can determine what you might pay for a car and institute a credit history check (without your knowledge or permission!). You need only give them your first name.</a:t>
            </a:r>
          </a:p>
          <a:p>
            <a:pPr>
              <a:defRPr/>
            </a:pPr>
            <a:r>
              <a:rPr lang="en-US" dirty="0" smtClean="0"/>
              <a:t> </a:t>
            </a:r>
          </a:p>
          <a:p>
            <a:pPr>
              <a:defRPr/>
            </a:pPr>
            <a:r>
              <a:rPr lang="en-US" dirty="0" smtClean="0"/>
              <a:t>b.  </a:t>
            </a:r>
            <a:r>
              <a:rPr lang="en-US" b="1" dirty="0" smtClean="0"/>
              <a:t>Trade-Ins</a:t>
            </a:r>
            <a:r>
              <a:rPr lang="en-US" dirty="0" smtClean="0"/>
              <a:t> - The dealer will try to combine purchase price, financing, and your trade-in. You need to keep them apart. Practice saying "That's not important right now."  You will probably get more for your vehicle if you are willing to sell it yourself. This may be difficult if you owe more on the vehicle than it is worth, but in that case, you shouldn't be buying a new car.</a:t>
            </a:r>
          </a:p>
          <a:p>
            <a:pPr>
              <a:defRPr/>
            </a:pPr>
            <a:r>
              <a:rPr lang="en-US" dirty="0" smtClean="0"/>
              <a:t> </a:t>
            </a:r>
          </a:p>
          <a:p>
            <a:pPr>
              <a:defRPr/>
            </a:pPr>
            <a:r>
              <a:rPr lang="en-US" dirty="0" smtClean="0"/>
              <a:t>c.  </a:t>
            </a:r>
            <a:r>
              <a:rPr lang="en-US" b="1" dirty="0" smtClean="0"/>
              <a:t>Driver's License</a:t>
            </a:r>
            <a:r>
              <a:rPr lang="en-US" dirty="0" smtClean="0"/>
              <a:t> - Some car dealers tell you they must make a copy of your driver's license prior to taking a test drive. After making a copy they will run a credit check on you while you’re out for a test drive. Don't fall for this trap!</a:t>
            </a:r>
          </a:p>
          <a:p>
            <a:pPr>
              <a:defRPr/>
            </a:pPr>
            <a:r>
              <a:rPr lang="en-US" dirty="0" smtClean="0"/>
              <a:t> </a:t>
            </a:r>
          </a:p>
          <a:p>
            <a:pPr>
              <a:defRPr/>
            </a:pPr>
            <a:r>
              <a:rPr lang="en-US" dirty="0" smtClean="0"/>
              <a:t>d.  </a:t>
            </a:r>
            <a:r>
              <a:rPr lang="en-US" b="1" dirty="0" smtClean="0"/>
              <a:t>Deposit</a:t>
            </a:r>
            <a:r>
              <a:rPr lang="en-US" dirty="0" smtClean="0"/>
              <a:t> - Don't advertise how you will pay for the car. Again, use the phrase "That's not important right now." If they ask for a deposit, do not pay it. (Unless you are absolutely certain you will buy the car). Research clearly shows that people who  put down a deposit are much more likely to buy even if they prefer something else!  You’ll have to return even if you change your mind and may have trouble getting your money back. If the car you were looking at actually is sold, they will find another for you to purchase, so don't feel pressured.</a:t>
            </a:r>
          </a:p>
          <a:p>
            <a:pPr>
              <a:defRPr/>
            </a:pPr>
            <a:endParaRPr lang="en-US" dirty="0" smtClean="0"/>
          </a:p>
          <a:p>
            <a:pPr>
              <a:defRPr/>
            </a:pPr>
            <a:r>
              <a:rPr lang="en-US" dirty="0" smtClean="0"/>
              <a:t>e.  </a:t>
            </a:r>
            <a:r>
              <a:rPr lang="en-US" b="1" dirty="0" smtClean="0"/>
              <a:t>Don’t like the car.</a:t>
            </a:r>
            <a:r>
              <a:rPr lang="en-US" dirty="0" smtClean="0"/>
              <a:t> One of the salesperson's goals is to get you to say you "like" the car. The sooner they establish an emotional connection between you and the car, the more likely you are to buy it. Stay detached.</a:t>
            </a:r>
          </a:p>
          <a:p>
            <a:pPr>
              <a:defRPr/>
            </a:pPr>
            <a:r>
              <a:rPr lang="en-US" dirty="0" smtClean="0"/>
              <a:t> </a:t>
            </a:r>
          </a:p>
        </p:txBody>
      </p:sp>
      <p:sp>
        <p:nvSpPr>
          <p:cNvPr id="61444" name="Slide Number Placeholder 3"/>
          <p:cNvSpPr>
            <a:spLocks noGrp="1"/>
          </p:cNvSpPr>
          <p:nvPr>
            <p:ph type="sldNum" sz="quarter" idx="5"/>
          </p:nvPr>
        </p:nvSpPr>
        <p:spPr>
          <a:noFill/>
        </p:spPr>
        <p:txBody>
          <a:bodyPr/>
          <a:lstStyle/>
          <a:p>
            <a:fld id="{45C0D6CD-50F9-4B43-B575-E7068BABC146}" type="slidenum">
              <a:rPr lang="en-US" smtClean="0"/>
              <a:pPr/>
              <a:t>16</a:t>
            </a:fld>
            <a:endParaRPr lang="en-US"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Slide Image Placeholder 1"/>
          <p:cNvSpPr>
            <a:spLocks noGrp="1" noRot="1" noChangeAspect="1" noTextEdit="1"/>
          </p:cNvSpPr>
          <p:nvPr>
            <p:ph type="sldImg"/>
          </p:nvPr>
        </p:nvSpPr>
        <p:spPr>
          <a:ln/>
        </p:spPr>
      </p:sp>
      <p:sp>
        <p:nvSpPr>
          <p:cNvPr id="3" name="Notes Placeholder 2"/>
          <p:cNvSpPr>
            <a:spLocks noGrp="1"/>
          </p:cNvSpPr>
          <p:nvPr>
            <p:ph type="body" idx="1"/>
          </p:nvPr>
        </p:nvSpPr>
        <p:spPr/>
        <p:txBody>
          <a:bodyPr>
            <a:normAutofit fontScale="77500" lnSpcReduction="20000"/>
          </a:bodyPr>
          <a:lstStyle/>
          <a:p>
            <a:pPr>
              <a:defRPr/>
            </a:pPr>
            <a:r>
              <a:rPr lang="en-US" b="1" dirty="0" smtClean="0">
                <a:cs typeface="Arial" charset="0"/>
              </a:rPr>
              <a:t>SHOW SLIDE 17: </a:t>
            </a:r>
            <a:r>
              <a:rPr lang="en-US" b="1" dirty="0" smtClean="0"/>
              <a:t>MORE NEGOTIATING TIPS</a:t>
            </a:r>
          </a:p>
          <a:p>
            <a:pPr>
              <a:defRPr/>
            </a:pPr>
            <a:endParaRPr lang="en-US" b="1" dirty="0" smtClean="0"/>
          </a:p>
          <a:p>
            <a:pPr>
              <a:defRPr/>
            </a:pPr>
            <a:r>
              <a:rPr lang="en-US" dirty="0" smtClean="0"/>
              <a:t>f.  </a:t>
            </a:r>
            <a:r>
              <a:rPr lang="en-US" b="1" dirty="0" smtClean="0"/>
              <a:t>Discounts</a:t>
            </a:r>
            <a:r>
              <a:rPr lang="en-US" dirty="0" smtClean="0"/>
              <a:t> - If the salesperson offers a discount, ask if it will apply a week from now (in many cases, it will). If they don't bring up the subject, ask for one. Even the "one price/no haggle" dealers might discount options, etc. You never know unless you ask.</a:t>
            </a:r>
          </a:p>
          <a:p>
            <a:pPr>
              <a:defRPr/>
            </a:pPr>
            <a:r>
              <a:rPr lang="en-US" dirty="0" smtClean="0"/>
              <a:t> </a:t>
            </a:r>
          </a:p>
          <a:p>
            <a:pPr>
              <a:defRPr/>
            </a:pPr>
            <a:r>
              <a:rPr lang="en-US" dirty="0" smtClean="0"/>
              <a:t>g.  </a:t>
            </a:r>
            <a:r>
              <a:rPr lang="en-US" b="1" dirty="0" smtClean="0"/>
              <a:t>Shop Twins</a:t>
            </a:r>
            <a:r>
              <a:rPr lang="en-US" dirty="0" smtClean="0"/>
              <a:t> - Some models have identical twins on the other car lots with different nameplates on them (for example, the Chevrolet Blazer and GMC Jimmy). If a car you are interested in is one of them, be sure to consider its twin and choose the one that gets you the best deal.</a:t>
            </a:r>
          </a:p>
          <a:p>
            <a:pPr>
              <a:defRPr/>
            </a:pPr>
            <a:r>
              <a:rPr lang="en-US" dirty="0" smtClean="0"/>
              <a:t> </a:t>
            </a:r>
          </a:p>
          <a:p>
            <a:pPr>
              <a:defRPr/>
            </a:pPr>
            <a:r>
              <a:rPr lang="en-US" dirty="0" smtClean="0"/>
              <a:t>h.  </a:t>
            </a:r>
            <a:r>
              <a:rPr lang="en-US" b="1" dirty="0" smtClean="0"/>
              <a:t>Financing</a:t>
            </a:r>
            <a:r>
              <a:rPr lang="en-US" dirty="0" smtClean="0"/>
              <a:t> - Stating up front that you intend to pay cash could work against you. The </a:t>
            </a:r>
          </a:p>
          <a:p>
            <a:pPr>
              <a:defRPr/>
            </a:pPr>
            <a:r>
              <a:rPr lang="en-US" dirty="0" smtClean="0"/>
              <a:t>dealership and the salesman make money when they find financing for you. If you tell the salesman that you will use 100% financing, they</a:t>
            </a:r>
          </a:p>
          <a:p>
            <a:pPr>
              <a:defRPr/>
            </a:pPr>
            <a:r>
              <a:rPr lang="en-US" dirty="0" smtClean="0"/>
              <a:t>may give you a better deal on the sale because they can make up the profit on the back end. This gives them an incentive to offer a discount. The best route, however, is to refuse to address financing at all until you have negotiated a fair price.</a:t>
            </a:r>
          </a:p>
          <a:p>
            <a:pPr>
              <a:defRPr/>
            </a:pPr>
            <a:r>
              <a:rPr lang="en-US" dirty="0" smtClean="0"/>
              <a:t> </a:t>
            </a:r>
          </a:p>
          <a:p>
            <a:pPr>
              <a:defRPr/>
            </a:pPr>
            <a:r>
              <a:rPr lang="en-US" dirty="0" err="1" smtClean="0"/>
              <a:t>i</a:t>
            </a:r>
            <a:r>
              <a:rPr lang="en-US" dirty="0" smtClean="0"/>
              <a:t>.  </a:t>
            </a:r>
            <a:r>
              <a:rPr lang="en-US" b="1" dirty="0" smtClean="0"/>
              <a:t>Options </a:t>
            </a:r>
            <a:r>
              <a:rPr lang="en-US" dirty="0" smtClean="0"/>
              <a:t>- Dealer-installed options are frequently available at other sources and much cheaper than buying through the dealer. Often, they are unnecessary (like rust proofing), cheaper if done yourself (like fabric and paint protection) and sometimes even void your warranty (like undercoating). If there are options already on a car that you don't need, tell them to remove the options. Many times they will just leave them on and not charge you.</a:t>
            </a:r>
          </a:p>
          <a:p>
            <a:pPr>
              <a:defRPr/>
            </a:pPr>
            <a:r>
              <a:rPr lang="en-US" dirty="0" smtClean="0"/>
              <a:t> </a:t>
            </a:r>
          </a:p>
          <a:p>
            <a:pPr>
              <a:defRPr/>
            </a:pPr>
            <a:r>
              <a:rPr lang="en-US" dirty="0" smtClean="0"/>
              <a:t>j.  </a:t>
            </a:r>
            <a:r>
              <a:rPr lang="en-US" b="1" dirty="0" smtClean="0"/>
              <a:t>Road Test</a:t>
            </a:r>
            <a:r>
              <a:rPr lang="en-US" dirty="0" smtClean="0"/>
              <a:t> - This is one of the most overlooked steps in buying a car (particularly a used car). When you road test a car, ROAD TEST THE CAR! Drive it as closely as you can to your actual driving conditions: stop and go traffic, long trips, highway acceleration, rough roads, etc. Turn the radio off and listen carefully. Try every knob and switch. Leave the salesperson behind if possible; if not ask him or her to be quiet and even sit in the back seat. If you are considering buying a used car, be sure to have a trusted independent mechanic check it out before you make the purchase.</a:t>
            </a:r>
          </a:p>
          <a:p>
            <a:pPr>
              <a:defRPr/>
            </a:pPr>
            <a:endParaRPr lang="en-US" dirty="0"/>
          </a:p>
        </p:txBody>
      </p:sp>
      <p:sp>
        <p:nvSpPr>
          <p:cNvPr id="62468" name="Slide Number Placeholder 3"/>
          <p:cNvSpPr>
            <a:spLocks noGrp="1"/>
          </p:cNvSpPr>
          <p:nvPr>
            <p:ph type="sldNum" sz="quarter" idx="5"/>
          </p:nvPr>
        </p:nvSpPr>
        <p:spPr>
          <a:noFill/>
        </p:spPr>
        <p:txBody>
          <a:bodyPr/>
          <a:lstStyle/>
          <a:p>
            <a:fld id="{A121A2DB-04FF-4856-ADA6-0778B60EB97B}" type="slidenum">
              <a:rPr lang="en-US" smtClean="0"/>
              <a:pPr/>
              <a:t>17</a:t>
            </a:fld>
            <a:endParaRPr lang="en-US"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Slide Image Placeholder 1"/>
          <p:cNvSpPr>
            <a:spLocks noGrp="1" noRot="1" noChangeAspect="1" noTextEdit="1"/>
          </p:cNvSpPr>
          <p:nvPr>
            <p:ph type="sldImg"/>
          </p:nvPr>
        </p:nvSpPr>
        <p:spPr>
          <a:ln/>
        </p:spPr>
      </p:sp>
      <p:sp>
        <p:nvSpPr>
          <p:cNvPr id="63491" name="Notes Placeholder 2"/>
          <p:cNvSpPr>
            <a:spLocks noGrp="1"/>
          </p:cNvSpPr>
          <p:nvPr>
            <p:ph type="body" idx="1"/>
          </p:nvPr>
        </p:nvSpPr>
        <p:spPr>
          <a:noFill/>
          <a:ln/>
        </p:spPr>
        <p:txBody>
          <a:bodyPr/>
          <a:lstStyle/>
          <a:p>
            <a:r>
              <a:rPr lang="en-US" b="1" smtClean="0">
                <a:cs typeface="Arial" charset="0"/>
              </a:rPr>
              <a:t>SHOW SLIDE 18: </a:t>
            </a:r>
            <a:r>
              <a:rPr lang="en-US" b="1" smtClean="0"/>
              <a:t>MORE NEGOTIATING TIPS</a:t>
            </a:r>
          </a:p>
          <a:p>
            <a:endParaRPr lang="en-US" b="1" smtClean="0"/>
          </a:p>
          <a:p>
            <a:r>
              <a:rPr lang="en-US" smtClean="0"/>
              <a:t>k.  </a:t>
            </a:r>
            <a:r>
              <a:rPr lang="en-US" b="1" smtClean="0"/>
              <a:t>Extended Warranty</a:t>
            </a:r>
            <a:r>
              <a:rPr lang="en-US" smtClean="0"/>
              <a:t> - They are meant to take over when the manufacturer's warranty runs out. New cars have excellent reliability, often making an extended warranty completely unnecessary. If you do decide to purchase an extended warranty, shop around. This is something you can always do later.</a:t>
            </a:r>
          </a:p>
          <a:p>
            <a:r>
              <a:rPr lang="en-US" smtClean="0"/>
              <a:t> </a:t>
            </a:r>
          </a:p>
          <a:p>
            <a:r>
              <a:rPr lang="en-US" smtClean="0"/>
              <a:t>l.  </a:t>
            </a:r>
            <a:r>
              <a:rPr lang="en-US" b="1" smtClean="0"/>
              <a:t>Best Time to Buy</a:t>
            </a:r>
            <a:r>
              <a:rPr lang="en-US" smtClean="0"/>
              <a:t> - There is absolutely no consensus among experts as to when is the best time to buy. Therefore, buy only when you need a new vehicle and have done all of your homework.</a:t>
            </a:r>
          </a:p>
          <a:p>
            <a:r>
              <a:rPr lang="en-US" smtClean="0"/>
              <a:t> </a:t>
            </a:r>
          </a:p>
          <a:p>
            <a:r>
              <a:rPr lang="en-US" smtClean="0"/>
              <a:t>m.  </a:t>
            </a:r>
            <a:r>
              <a:rPr lang="en-US" b="1" smtClean="0"/>
              <a:t>Walk Away</a:t>
            </a:r>
            <a:r>
              <a:rPr lang="en-US" smtClean="0"/>
              <a:t> - If you don't like what you hear, don't be shy about turning around and leaving. Remember: It's your money and your decision!</a:t>
            </a:r>
          </a:p>
          <a:p>
            <a:r>
              <a:rPr lang="en-US" smtClean="0"/>
              <a:t> </a:t>
            </a:r>
          </a:p>
          <a:p>
            <a:r>
              <a:rPr lang="en-US" smtClean="0"/>
              <a:t>n.  </a:t>
            </a:r>
            <a:r>
              <a:rPr lang="en-US" b="1" smtClean="0"/>
              <a:t>Don't Rush</a:t>
            </a:r>
            <a:r>
              <a:rPr lang="en-US" smtClean="0"/>
              <a:t> - Never buy the first thing you see. Sleep on such a major decision overnight. There will always be others to choose from if "your car" is sold.</a:t>
            </a:r>
          </a:p>
          <a:p>
            <a:endParaRPr lang="en-US" smtClean="0"/>
          </a:p>
        </p:txBody>
      </p:sp>
      <p:sp>
        <p:nvSpPr>
          <p:cNvPr id="63492" name="Slide Number Placeholder 3"/>
          <p:cNvSpPr>
            <a:spLocks noGrp="1"/>
          </p:cNvSpPr>
          <p:nvPr>
            <p:ph type="sldNum" sz="quarter" idx="5"/>
          </p:nvPr>
        </p:nvSpPr>
        <p:spPr>
          <a:noFill/>
        </p:spPr>
        <p:txBody>
          <a:bodyPr/>
          <a:lstStyle/>
          <a:p>
            <a:fld id="{FC45C821-2AC1-43FA-8262-3C5429E7DA1A}" type="slidenum">
              <a:rPr lang="en-US" smtClean="0"/>
              <a:pPr/>
              <a:t>18</a:t>
            </a:fld>
            <a:endParaRPr lang="en-US"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Slide Image Placeholder 1"/>
          <p:cNvSpPr>
            <a:spLocks noGrp="1" noRot="1" noChangeAspect="1" noTextEdit="1"/>
          </p:cNvSpPr>
          <p:nvPr>
            <p:ph type="sldImg"/>
          </p:nvPr>
        </p:nvSpPr>
        <p:spPr>
          <a:ln/>
        </p:spPr>
      </p:sp>
      <p:sp>
        <p:nvSpPr>
          <p:cNvPr id="3" name="Notes Placeholder 2"/>
          <p:cNvSpPr>
            <a:spLocks noGrp="1"/>
          </p:cNvSpPr>
          <p:nvPr>
            <p:ph type="body" idx="1"/>
          </p:nvPr>
        </p:nvSpPr>
        <p:spPr/>
        <p:txBody>
          <a:bodyPr>
            <a:normAutofit fontScale="92500" lnSpcReduction="10000"/>
          </a:bodyPr>
          <a:lstStyle/>
          <a:p>
            <a:pPr>
              <a:defRPr/>
            </a:pPr>
            <a:r>
              <a:rPr lang="en-US" b="1" dirty="0" smtClean="0">
                <a:cs typeface="Arial" charset="0"/>
              </a:rPr>
              <a:t>SHOW SLIDE 19: </a:t>
            </a:r>
            <a:r>
              <a:rPr lang="en-US" b="1" dirty="0" smtClean="0"/>
              <a:t>TRICKS OF THE TRADE</a:t>
            </a:r>
          </a:p>
          <a:p>
            <a:pPr>
              <a:defRPr/>
            </a:pPr>
            <a:endParaRPr lang="en-US" b="1" dirty="0" smtClean="0"/>
          </a:p>
          <a:p>
            <a:pPr>
              <a:defRPr/>
            </a:pPr>
            <a:r>
              <a:rPr lang="en-US" dirty="0" smtClean="0"/>
              <a:t>Most salespeople are reasonable, honest individuals. Some, however, are not above techniques designed to pressure you into making a commitment. Be aware of these tactics. Should you encounter them, ask to see a different salesperson, or  simply leave.</a:t>
            </a:r>
          </a:p>
          <a:p>
            <a:pPr>
              <a:defRPr/>
            </a:pPr>
            <a:endParaRPr lang="en-US" dirty="0" smtClean="0"/>
          </a:p>
          <a:p>
            <a:pPr>
              <a:defRPr/>
            </a:pPr>
            <a:r>
              <a:rPr lang="en-US" dirty="0" smtClean="0"/>
              <a:t>a.  </a:t>
            </a:r>
            <a:r>
              <a:rPr lang="en-US" b="1" dirty="0" smtClean="0"/>
              <a:t>Bait and Switch</a:t>
            </a:r>
            <a:r>
              <a:rPr lang="en-US" dirty="0" smtClean="0"/>
              <a:t>. The dealer advertises a certain car or model at an unbelievable low price. Problem is that car has just been sold, but the salesman will show you more expensive models.</a:t>
            </a:r>
          </a:p>
          <a:p>
            <a:pPr>
              <a:defRPr/>
            </a:pPr>
            <a:r>
              <a:rPr lang="en-US" dirty="0" smtClean="0"/>
              <a:t> </a:t>
            </a:r>
          </a:p>
          <a:p>
            <a:pPr>
              <a:defRPr/>
            </a:pPr>
            <a:r>
              <a:rPr lang="en-US" dirty="0" smtClean="0"/>
              <a:t>b.  </a:t>
            </a:r>
            <a:r>
              <a:rPr lang="en-US" b="1" dirty="0" smtClean="0"/>
              <a:t>Mutt and Jeff</a:t>
            </a:r>
            <a:r>
              <a:rPr lang="en-US" dirty="0" smtClean="0"/>
              <a:t>. This is like "good cop, bad cop" where the salesman is the good guy and the sales manager is the bad guy. They may even stage fake arguments in front of you. Once you believe the salesman is on your side, you become an easy mark.</a:t>
            </a:r>
          </a:p>
          <a:p>
            <a:pPr>
              <a:defRPr/>
            </a:pPr>
            <a:r>
              <a:rPr lang="en-US" b="1" dirty="0" smtClean="0"/>
              <a:t> </a:t>
            </a:r>
            <a:endParaRPr lang="en-US" dirty="0" smtClean="0"/>
          </a:p>
          <a:p>
            <a:pPr>
              <a:defRPr/>
            </a:pPr>
            <a:r>
              <a:rPr lang="en-US" dirty="0" smtClean="0"/>
              <a:t>c.  </a:t>
            </a:r>
            <a:r>
              <a:rPr lang="en-US" b="1" dirty="0" smtClean="0"/>
              <a:t>Low-Balling</a:t>
            </a:r>
            <a:r>
              <a:rPr lang="en-US" dirty="0" smtClean="0"/>
              <a:t>. Here the salesperson quotes you a price well below the going market. This will get you to return before you buy elsewhere, at which time the "bad old sales manager" just won't let the car go for the low ball price given you (verbally, of course) by the salesperson.</a:t>
            </a:r>
          </a:p>
          <a:p>
            <a:pPr>
              <a:defRPr/>
            </a:pPr>
            <a:r>
              <a:rPr lang="en-US" b="1" dirty="0" smtClean="0"/>
              <a:t> </a:t>
            </a:r>
            <a:endParaRPr lang="en-US" dirty="0" smtClean="0"/>
          </a:p>
          <a:p>
            <a:pPr>
              <a:defRPr/>
            </a:pPr>
            <a:r>
              <a:rPr lang="en-US" dirty="0" smtClean="0"/>
              <a:t>d.  </a:t>
            </a:r>
            <a:r>
              <a:rPr lang="en-US" b="1" dirty="0" smtClean="0"/>
              <a:t>High-Balling</a:t>
            </a:r>
            <a:r>
              <a:rPr lang="en-US" dirty="0" smtClean="0"/>
              <a:t>. In this twist, the salesperson quotes you a price for your trade-in that is significantly above fair market value. Of course when you return to actually do the deal, that trade-in value won't be approved by the "nasty old manager."</a:t>
            </a:r>
          </a:p>
          <a:p>
            <a:pPr>
              <a:defRPr/>
            </a:pPr>
            <a:r>
              <a:rPr lang="en-US" b="1" dirty="0" smtClean="0"/>
              <a:t> </a:t>
            </a:r>
            <a:endParaRPr lang="en-US" dirty="0" smtClean="0"/>
          </a:p>
          <a:p>
            <a:pPr>
              <a:defRPr/>
            </a:pPr>
            <a:r>
              <a:rPr lang="en-US" dirty="0" smtClean="0"/>
              <a:t>e.  </a:t>
            </a:r>
            <a:r>
              <a:rPr lang="en-US" b="1" dirty="0" smtClean="0"/>
              <a:t>Put-to-Ride</a:t>
            </a:r>
            <a:r>
              <a:rPr lang="en-US" dirty="0" smtClean="0"/>
              <a:t>. Here the salesperson convinces you to take the car home for the night or even the weekend. You'll have to leave your potential trade-in with the dealer (so you can't show it to other dealers). They want you and your family to become attached to the car. Also, you may feel pressure to buy, less your friends think you couldn't afford the "new" car you were driving.</a:t>
            </a:r>
          </a:p>
          <a:p>
            <a:pPr>
              <a:defRPr/>
            </a:pPr>
            <a:r>
              <a:rPr lang="en-US" dirty="0" smtClean="0"/>
              <a:t> </a:t>
            </a:r>
          </a:p>
          <a:p>
            <a:pPr>
              <a:defRPr/>
            </a:pPr>
            <a:r>
              <a:rPr lang="en-US" dirty="0" smtClean="0"/>
              <a:t>f.  </a:t>
            </a:r>
            <a:r>
              <a:rPr lang="en-US" b="1" dirty="0" smtClean="0"/>
              <a:t>Padding</a:t>
            </a:r>
            <a:r>
              <a:rPr lang="en-US" dirty="0" smtClean="0"/>
              <a:t>. This involves adding charges for things such as undercoating, rust proofing, protection packages, etc. to the contract before you sign it. Negotiate these out of the contract before you sign.</a:t>
            </a:r>
          </a:p>
          <a:p>
            <a:pPr>
              <a:defRPr/>
            </a:pPr>
            <a:r>
              <a:rPr lang="en-US" dirty="0" smtClean="0"/>
              <a:t> </a:t>
            </a:r>
          </a:p>
          <a:p>
            <a:pPr marL="228600" indent="-228600">
              <a:defRPr/>
            </a:pPr>
            <a:r>
              <a:rPr lang="en-US" dirty="0" smtClean="0"/>
              <a:t>g.  </a:t>
            </a:r>
            <a:r>
              <a:rPr lang="en-US" b="1" dirty="0" smtClean="0"/>
              <a:t>Name-Dropping.</a:t>
            </a:r>
            <a:r>
              <a:rPr lang="en-US" dirty="0" smtClean="0"/>
              <a:t> Be leery if the salesperson uses the name of someone you know, or may know of, as a third-party endorsement of the dealership.</a:t>
            </a:r>
          </a:p>
          <a:p>
            <a:pPr marL="228600" indent="-228600">
              <a:buFontTx/>
              <a:buAutoNum type="alphaLcPeriod" startAt="7"/>
              <a:defRPr/>
            </a:pPr>
            <a:endParaRPr lang="en-US" dirty="0" smtClean="0"/>
          </a:p>
          <a:p>
            <a:pPr>
              <a:defRPr/>
            </a:pPr>
            <a:r>
              <a:rPr lang="en-US" b="1" dirty="0" smtClean="0"/>
              <a:t> </a:t>
            </a:r>
            <a:r>
              <a:rPr lang="en-US" dirty="0" smtClean="0"/>
              <a:t>h.  </a:t>
            </a:r>
            <a:r>
              <a:rPr lang="en-US" b="1" dirty="0" smtClean="0"/>
              <a:t>Ownership</a:t>
            </a:r>
            <a:r>
              <a:rPr lang="en-US" dirty="0" smtClean="0"/>
              <a:t>. Be aware of any comments the salesperson makes about "your" car. The idea is to get you to believe that the car actually is, or at least should be "yours," and you join the salesman to overcome any obstacles to "rightful"  ownership.</a:t>
            </a:r>
          </a:p>
          <a:p>
            <a:pPr>
              <a:defRPr/>
            </a:pPr>
            <a:r>
              <a:rPr lang="en-US" b="1" dirty="0" smtClean="0"/>
              <a:t> </a:t>
            </a:r>
            <a:endParaRPr lang="en-US" dirty="0" smtClean="0"/>
          </a:p>
          <a:p>
            <a:pPr>
              <a:defRPr/>
            </a:pPr>
            <a:r>
              <a:rPr lang="en-US" dirty="0" err="1" smtClean="0"/>
              <a:t>i</a:t>
            </a:r>
            <a:r>
              <a:rPr lang="en-US" dirty="0" smtClean="0"/>
              <a:t>.  </a:t>
            </a:r>
            <a:r>
              <a:rPr lang="en-US" b="1" dirty="0" smtClean="0"/>
              <a:t>Fixed-Price</a:t>
            </a:r>
            <a:r>
              <a:rPr lang="en-US" dirty="0" smtClean="0"/>
              <a:t>. If a dealership claims to offer only one firm fixed-price, you can bet the invoice has been marked up considerably and/or there are a lot of unnecessary add-ons (padding). Turn to leave and see if the price becomes "un-fixed" before you get to the door.</a:t>
            </a:r>
          </a:p>
          <a:p>
            <a:pPr>
              <a:defRPr/>
            </a:pPr>
            <a:r>
              <a:rPr lang="en-US" b="1" dirty="0" smtClean="0"/>
              <a:t> </a:t>
            </a:r>
            <a:endParaRPr lang="en-US" dirty="0" smtClean="0"/>
          </a:p>
          <a:p>
            <a:pPr>
              <a:defRPr/>
            </a:pPr>
            <a:endParaRPr lang="en-US" dirty="0" smtClean="0"/>
          </a:p>
          <a:p>
            <a:pPr>
              <a:defRPr/>
            </a:pPr>
            <a:endParaRPr lang="en-US" dirty="0"/>
          </a:p>
        </p:txBody>
      </p:sp>
      <p:sp>
        <p:nvSpPr>
          <p:cNvPr id="64516" name="Slide Number Placeholder 3"/>
          <p:cNvSpPr>
            <a:spLocks noGrp="1"/>
          </p:cNvSpPr>
          <p:nvPr>
            <p:ph type="sldNum" sz="quarter" idx="5"/>
          </p:nvPr>
        </p:nvSpPr>
        <p:spPr>
          <a:noFill/>
        </p:spPr>
        <p:txBody>
          <a:bodyPr/>
          <a:lstStyle/>
          <a:p>
            <a:fld id="{08C87EF2-EC60-41DA-B8E9-AF0E2B63F372}" type="slidenum">
              <a:rPr lang="en-US" smtClean="0"/>
              <a:pPr/>
              <a:t>19</a:t>
            </a:fld>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Slide Image Placeholder 1"/>
          <p:cNvSpPr>
            <a:spLocks noGrp="1" noRot="1" noChangeAspect="1" noTextEdit="1"/>
          </p:cNvSpPr>
          <p:nvPr>
            <p:ph type="sldImg"/>
          </p:nvPr>
        </p:nvSpPr>
        <p:spPr>
          <a:ln/>
        </p:spPr>
      </p:sp>
      <p:sp>
        <p:nvSpPr>
          <p:cNvPr id="47107" name="Notes Placeholder 2"/>
          <p:cNvSpPr>
            <a:spLocks noGrp="1"/>
          </p:cNvSpPr>
          <p:nvPr>
            <p:ph type="body" idx="1"/>
          </p:nvPr>
        </p:nvSpPr>
        <p:spPr>
          <a:noFill/>
          <a:ln/>
        </p:spPr>
        <p:txBody>
          <a:bodyPr/>
          <a:lstStyle/>
          <a:p>
            <a:r>
              <a:rPr lang="en-US" b="1" smtClean="0">
                <a:cs typeface="Arial" charset="0"/>
              </a:rPr>
              <a:t>SHOW SLIDE 1: </a:t>
            </a:r>
            <a:r>
              <a:rPr lang="en-US" b="1" smtClean="0"/>
              <a:t>DO YOUR RESEARCH  </a:t>
            </a:r>
          </a:p>
          <a:p>
            <a:endParaRPr lang="en-US" smtClean="0"/>
          </a:p>
          <a:p>
            <a:r>
              <a:rPr lang="en-US" smtClean="0"/>
              <a:t>Many people begin the car-buying process by visiting a dealership - which should be one of the last things they do. Unfortunately, for the average consumer, the process often ends right there with the purchase of a vehicle at too high a price. Dealers will ask about financing and trade-ins before offering a bottom-line price. They will then use this information to calculate their profits to your disadvantage. You can save yourself hundreds, if not thousands, of dollars on your next purchase by doing some homework BEFORE you step on the lot. This puts you in control of the buying process. Let's look at some areas that warrant attention before you set out on your journey.</a:t>
            </a:r>
          </a:p>
          <a:p>
            <a:endParaRPr lang="en-US" smtClean="0"/>
          </a:p>
        </p:txBody>
      </p:sp>
      <p:sp>
        <p:nvSpPr>
          <p:cNvPr id="47108" name="Slide Number Placeholder 3"/>
          <p:cNvSpPr>
            <a:spLocks noGrp="1"/>
          </p:cNvSpPr>
          <p:nvPr>
            <p:ph type="sldNum" sz="quarter" idx="5"/>
          </p:nvPr>
        </p:nvSpPr>
        <p:spPr>
          <a:noFill/>
        </p:spPr>
        <p:txBody>
          <a:bodyPr/>
          <a:lstStyle/>
          <a:p>
            <a:fld id="{C0944C27-A2DE-4BAA-98E8-4051BB65ED42}" type="slidenum">
              <a:rPr lang="en-US" smtClean="0"/>
              <a:pPr/>
              <a:t>2</a:t>
            </a:fld>
            <a:endParaRPr lang="en-US" smtClean="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Slide Image Placeholder 1"/>
          <p:cNvSpPr>
            <a:spLocks noGrp="1" noRot="1" noChangeAspect="1" noTextEdit="1"/>
          </p:cNvSpPr>
          <p:nvPr>
            <p:ph type="sldImg"/>
          </p:nvPr>
        </p:nvSpPr>
        <p:spPr>
          <a:ln/>
        </p:spPr>
      </p:sp>
      <p:sp>
        <p:nvSpPr>
          <p:cNvPr id="3" name="Notes Placeholder 2"/>
          <p:cNvSpPr>
            <a:spLocks noGrp="1"/>
          </p:cNvSpPr>
          <p:nvPr>
            <p:ph type="body" idx="1"/>
          </p:nvPr>
        </p:nvSpPr>
        <p:spPr/>
        <p:txBody>
          <a:bodyPr>
            <a:normAutofit fontScale="92500"/>
          </a:bodyPr>
          <a:lstStyle/>
          <a:p>
            <a:pPr>
              <a:defRPr/>
            </a:pPr>
            <a:r>
              <a:rPr lang="en-US" b="1" dirty="0" smtClean="0">
                <a:cs typeface="Arial" charset="0"/>
              </a:rPr>
              <a:t>SHOW SLIDE 20: </a:t>
            </a:r>
            <a:r>
              <a:rPr lang="en-US" b="1" dirty="0" smtClean="0"/>
              <a:t>FINANCING </a:t>
            </a:r>
          </a:p>
          <a:p>
            <a:pPr>
              <a:defRPr/>
            </a:pPr>
            <a:endParaRPr lang="en-US" b="1" dirty="0" smtClean="0"/>
          </a:p>
          <a:p>
            <a:pPr>
              <a:defRPr/>
            </a:pPr>
            <a:r>
              <a:rPr lang="en-US" dirty="0" smtClean="0"/>
              <a:t>There are a number of places to finance your new car.  Be choosy.  Rates could differ greatly depending on where you go.</a:t>
            </a:r>
          </a:p>
          <a:p>
            <a:pPr>
              <a:defRPr/>
            </a:pPr>
            <a:endParaRPr lang="en-US" dirty="0" smtClean="0"/>
          </a:p>
          <a:p>
            <a:pPr>
              <a:defRPr/>
            </a:pPr>
            <a:r>
              <a:rPr lang="en-US" dirty="0" smtClean="0"/>
              <a:t>a.  </a:t>
            </a:r>
            <a:r>
              <a:rPr lang="en-US" b="1" dirty="0" smtClean="0"/>
              <a:t>Credit Unions</a:t>
            </a:r>
            <a:r>
              <a:rPr lang="en-US" dirty="0" smtClean="0"/>
              <a:t> - A good place to look because of their nonprofit status and competitive terms. By law, federal credit unions can only calculate interest using the "simple" method.  Also, your credit union may have an in-house buying service available. You must be a member and have fairly good credit.</a:t>
            </a:r>
          </a:p>
          <a:p>
            <a:pPr>
              <a:defRPr/>
            </a:pPr>
            <a:r>
              <a:rPr lang="en-US" b="1" dirty="0" smtClean="0"/>
              <a:t> </a:t>
            </a:r>
            <a:endParaRPr lang="en-US" dirty="0" smtClean="0"/>
          </a:p>
          <a:p>
            <a:pPr marL="228600" indent="-228600">
              <a:defRPr/>
            </a:pPr>
            <a:r>
              <a:rPr lang="en-US" dirty="0" smtClean="0"/>
              <a:t>b.  </a:t>
            </a:r>
            <a:r>
              <a:rPr lang="en-US" b="1" dirty="0" smtClean="0"/>
              <a:t>Banks </a:t>
            </a:r>
            <a:r>
              <a:rPr lang="en-US" dirty="0" smtClean="0"/>
              <a:t>- Usually the next best thing after a credit union, but still requires good credit.</a:t>
            </a:r>
          </a:p>
          <a:p>
            <a:pPr marL="228600" indent="-228600">
              <a:buFontTx/>
              <a:buAutoNum type="alphaLcPeriod" startAt="2"/>
              <a:defRPr/>
            </a:pPr>
            <a:endParaRPr lang="en-US" dirty="0" smtClean="0"/>
          </a:p>
          <a:p>
            <a:pPr>
              <a:defRPr/>
            </a:pPr>
            <a:r>
              <a:rPr lang="en-US" dirty="0" smtClean="0"/>
              <a:t>c.  </a:t>
            </a:r>
            <a:r>
              <a:rPr lang="en-US" b="1" dirty="0" smtClean="0"/>
              <a:t>Auto Dealerships</a:t>
            </a:r>
            <a:r>
              <a:rPr lang="en-US" dirty="0" smtClean="0"/>
              <a:t> - Usually don't have the amount of cash on hand needed to finance a purchase, so they commonly have a relationship with a finance company for this purpose.</a:t>
            </a:r>
          </a:p>
          <a:p>
            <a:pPr>
              <a:defRPr/>
            </a:pPr>
            <a:r>
              <a:rPr lang="en-US" b="1" dirty="0" smtClean="0"/>
              <a:t> </a:t>
            </a:r>
            <a:endParaRPr lang="en-US" dirty="0" smtClean="0"/>
          </a:p>
          <a:p>
            <a:pPr>
              <a:defRPr/>
            </a:pPr>
            <a:r>
              <a:rPr lang="en-US" dirty="0" smtClean="0"/>
              <a:t>d.  </a:t>
            </a:r>
            <a:r>
              <a:rPr lang="en-US" b="1" dirty="0" smtClean="0"/>
              <a:t>Finance Companies</a:t>
            </a:r>
            <a:r>
              <a:rPr lang="en-US" dirty="0" smtClean="0"/>
              <a:t> - These vary widely in interest rates, and often cater to credit risks by charging very high rates. Some are affiliated with a particular manufacturer and can have special rates as incentives.</a:t>
            </a:r>
          </a:p>
          <a:p>
            <a:pPr marL="228600" indent="-228600">
              <a:buFontTx/>
              <a:buAutoNum type="alphaLcPeriod" startAt="2"/>
              <a:defRPr/>
            </a:pPr>
            <a:endParaRPr lang="en-US" dirty="0" smtClean="0"/>
          </a:p>
          <a:p>
            <a:pPr>
              <a:defRPr/>
            </a:pPr>
            <a:endParaRPr lang="en-US" dirty="0" smtClean="0"/>
          </a:p>
          <a:p>
            <a:pPr>
              <a:defRPr/>
            </a:pPr>
            <a:endParaRPr lang="en-US" dirty="0"/>
          </a:p>
        </p:txBody>
      </p:sp>
      <p:sp>
        <p:nvSpPr>
          <p:cNvPr id="65540" name="Slide Number Placeholder 3"/>
          <p:cNvSpPr>
            <a:spLocks noGrp="1"/>
          </p:cNvSpPr>
          <p:nvPr>
            <p:ph type="sldNum" sz="quarter" idx="5"/>
          </p:nvPr>
        </p:nvSpPr>
        <p:spPr>
          <a:noFill/>
        </p:spPr>
        <p:txBody>
          <a:bodyPr/>
          <a:lstStyle/>
          <a:p>
            <a:fld id="{933D89F1-F743-4A60-8A55-EC2889931B65}" type="slidenum">
              <a:rPr lang="en-US" smtClean="0"/>
              <a:pPr/>
              <a:t>20</a:t>
            </a:fld>
            <a:endParaRPr lang="en-US" smtClean="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Slide Image Placeholder 1"/>
          <p:cNvSpPr>
            <a:spLocks noGrp="1" noRot="1" noChangeAspect="1" noTextEdit="1"/>
          </p:cNvSpPr>
          <p:nvPr>
            <p:ph type="sldImg"/>
          </p:nvPr>
        </p:nvSpPr>
        <p:spPr>
          <a:ln/>
        </p:spPr>
      </p:sp>
      <p:sp>
        <p:nvSpPr>
          <p:cNvPr id="66563" name="Notes Placeholder 2"/>
          <p:cNvSpPr>
            <a:spLocks noGrp="1"/>
          </p:cNvSpPr>
          <p:nvPr>
            <p:ph type="body" idx="1"/>
          </p:nvPr>
        </p:nvSpPr>
        <p:spPr>
          <a:noFill/>
          <a:ln/>
        </p:spPr>
        <p:txBody>
          <a:bodyPr/>
          <a:lstStyle/>
          <a:p>
            <a:r>
              <a:rPr lang="en-US" b="1" smtClean="0">
                <a:cs typeface="Arial" charset="0"/>
              </a:rPr>
              <a:t>SHOW SLIDE 21: </a:t>
            </a:r>
            <a:r>
              <a:rPr lang="en-US" b="1" smtClean="0"/>
              <a:t>FINANCE CHARGES  </a:t>
            </a:r>
          </a:p>
          <a:p>
            <a:endParaRPr lang="en-US" b="1" smtClean="0"/>
          </a:p>
          <a:p>
            <a:r>
              <a:rPr lang="en-US" smtClean="0"/>
              <a:t>Finance Charges. You'll need to know some financing terms in order to understand your financing. First, let's talk about different types of interest. Interest is expressed as an Annual Percentage Rate (APR) but is computed in several different ways.</a:t>
            </a:r>
          </a:p>
          <a:p>
            <a:endParaRPr lang="en-US" smtClean="0"/>
          </a:p>
          <a:p>
            <a:endParaRPr lang="en-US" smtClean="0"/>
          </a:p>
          <a:p>
            <a:endParaRPr lang="en-US" smtClean="0"/>
          </a:p>
        </p:txBody>
      </p:sp>
      <p:sp>
        <p:nvSpPr>
          <p:cNvPr id="66564" name="Slide Number Placeholder 3"/>
          <p:cNvSpPr>
            <a:spLocks noGrp="1"/>
          </p:cNvSpPr>
          <p:nvPr>
            <p:ph type="sldNum" sz="quarter" idx="5"/>
          </p:nvPr>
        </p:nvSpPr>
        <p:spPr>
          <a:noFill/>
        </p:spPr>
        <p:txBody>
          <a:bodyPr/>
          <a:lstStyle/>
          <a:p>
            <a:fld id="{FE36326F-1609-454B-BE46-DAB902FD7FF6}" type="slidenum">
              <a:rPr lang="en-US" smtClean="0"/>
              <a:pPr/>
              <a:t>21</a:t>
            </a:fld>
            <a:endParaRPr lang="en-US" smtClean="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Slide Image Placeholder 1"/>
          <p:cNvSpPr>
            <a:spLocks noGrp="1" noRot="1" noChangeAspect="1" noTextEdit="1"/>
          </p:cNvSpPr>
          <p:nvPr>
            <p:ph type="sldImg"/>
          </p:nvPr>
        </p:nvSpPr>
        <p:spPr>
          <a:ln/>
        </p:spPr>
      </p:sp>
      <p:sp>
        <p:nvSpPr>
          <p:cNvPr id="67587" name="Notes Placeholder 2"/>
          <p:cNvSpPr>
            <a:spLocks noGrp="1"/>
          </p:cNvSpPr>
          <p:nvPr>
            <p:ph type="body" idx="1"/>
          </p:nvPr>
        </p:nvSpPr>
        <p:spPr>
          <a:noFill/>
          <a:ln/>
        </p:spPr>
        <p:txBody>
          <a:bodyPr/>
          <a:lstStyle/>
          <a:p>
            <a:r>
              <a:rPr lang="en-US" b="1" smtClean="0">
                <a:cs typeface="Arial" charset="0"/>
              </a:rPr>
              <a:t>SHOW SLIDE 22:  </a:t>
            </a:r>
            <a:r>
              <a:rPr lang="en-US" smtClean="0">
                <a:solidFill>
                  <a:srgbClr val="FF9900"/>
                </a:solidFill>
              </a:rPr>
              <a:t>Add-On or Simple Interest?  </a:t>
            </a:r>
          </a:p>
          <a:p>
            <a:endParaRPr lang="en-US" smtClean="0">
              <a:solidFill>
                <a:srgbClr val="FF9900"/>
              </a:solidFill>
            </a:endParaRPr>
          </a:p>
          <a:p>
            <a:r>
              <a:rPr lang="en-US" b="1" smtClean="0"/>
              <a:t>Add-on interest</a:t>
            </a:r>
            <a:r>
              <a:rPr lang="en-US" smtClean="0"/>
              <a:t> .  Interest for the total amount of the loan is computed for the length of the loan and added to the principal. This is an expensive option, since you pay interest on the entire loaned amount for the entire year, even though you are reducing the balance you owe each month. For example, financing $1000 for one year at 12% add-on interest would result in a finance charge of  $120.00.</a:t>
            </a:r>
          </a:p>
          <a:p>
            <a:r>
              <a:rPr lang="en-US" b="1" smtClean="0"/>
              <a:t> </a:t>
            </a:r>
            <a:endParaRPr lang="en-US" smtClean="0"/>
          </a:p>
          <a:p>
            <a:r>
              <a:rPr lang="en-US" b="1" smtClean="0"/>
              <a:t>Simple interest</a:t>
            </a:r>
            <a:r>
              <a:rPr lang="en-US" smtClean="0"/>
              <a:t> - This is paid on the outstanding balance only, which is by far the most reasonable to the consumer. Credit unions are required by federal law to charge simple interest only. For example, financing $1000 for one year at 12% simple interest would result in a finance charge of $66.19.</a:t>
            </a:r>
          </a:p>
          <a:p>
            <a:endParaRPr lang="en-US" smtClean="0"/>
          </a:p>
          <a:p>
            <a:endParaRPr lang="en-US" smtClean="0"/>
          </a:p>
          <a:p>
            <a:endParaRPr lang="en-US" smtClean="0"/>
          </a:p>
        </p:txBody>
      </p:sp>
      <p:sp>
        <p:nvSpPr>
          <p:cNvPr id="67588" name="Slide Number Placeholder 3"/>
          <p:cNvSpPr>
            <a:spLocks noGrp="1"/>
          </p:cNvSpPr>
          <p:nvPr>
            <p:ph type="sldNum" sz="quarter" idx="5"/>
          </p:nvPr>
        </p:nvSpPr>
        <p:spPr>
          <a:noFill/>
        </p:spPr>
        <p:txBody>
          <a:bodyPr/>
          <a:lstStyle/>
          <a:p>
            <a:fld id="{D36336B7-6C8C-47B6-9836-DC40F8CD8712}" type="slidenum">
              <a:rPr lang="en-US" smtClean="0"/>
              <a:pPr/>
              <a:t>22</a:t>
            </a:fld>
            <a:endParaRPr lang="en-US" smtClean="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Slide Image Placeholder 1"/>
          <p:cNvSpPr>
            <a:spLocks noGrp="1" noRot="1" noChangeAspect="1" noTextEdit="1"/>
          </p:cNvSpPr>
          <p:nvPr>
            <p:ph type="sldImg"/>
          </p:nvPr>
        </p:nvSpPr>
        <p:spPr>
          <a:ln/>
        </p:spPr>
      </p:sp>
      <p:sp>
        <p:nvSpPr>
          <p:cNvPr id="68611" name="Notes Placeholder 2"/>
          <p:cNvSpPr>
            <a:spLocks noGrp="1"/>
          </p:cNvSpPr>
          <p:nvPr>
            <p:ph type="body" idx="1"/>
          </p:nvPr>
        </p:nvSpPr>
        <p:spPr>
          <a:noFill/>
          <a:ln/>
        </p:spPr>
        <p:txBody>
          <a:bodyPr/>
          <a:lstStyle/>
          <a:p>
            <a:r>
              <a:rPr lang="en-US" b="1" smtClean="0">
                <a:cs typeface="Arial" charset="0"/>
              </a:rPr>
              <a:t>SHOW SLIDE 23:  </a:t>
            </a:r>
            <a:r>
              <a:rPr lang="en-US" b="1" smtClean="0"/>
              <a:t>USURY LAWS   </a:t>
            </a:r>
          </a:p>
          <a:p>
            <a:endParaRPr lang="en-US" b="1" smtClean="0"/>
          </a:p>
          <a:p>
            <a:r>
              <a:rPr lang="en-US" smtClean="0"/>
              <a:t>In some states there are no usury laws; laws that limit the amount of interest that can be charged on a loan. Know what the limits are in your state and read your contract thoroughly before signing. As we discussed earlier, the Federal Truth-in-Lending law requires that the Annual Percentage Rate (APR) be disclosed in the financing documents. Read the fine print and have legal review your contract for free.</a:t>
            </a:r>
          </a:p>
          <a:p>
            <a:endParaRPr lang="en-US" smtClean="0"/>
          </a:p>
          <a:p>
            <a:endParaRPr lang="en-US" smtClean="0"/>
          </a:p>
          <a:p>
            <a:endParaRPr lang="en-US" smtClean="0"/>
          </a:p>
          <a:p>
            <a:endParaRPr lang="en-US" smtClean="0"/>
          </a:p>
        </p:txBody>
      </p:sp>
      <p:sp>
        <p:nvSpPr>
          <p:cNvPr id="68612" name="Slide Number Placeholder 3"/>
          <p:cNvSpPr>
            <a:spLocks noGrp="1"/>
          </p:cNvSpPr>
          <p:nvPr>
            <p:ph type="sldNum" sz="quarter" idx="5"/>
          </p:nvPr>
        </p:nvSpPr>
        <p:spPr>
          <a:noFill/>
        </p:spPr>
        <p:txBody>
          <a:bodyPr/>
          <a:lstStyle/>
          <a:p>
            <a:fld id="{2C4C29BF-90F5-4B5F-A26F-C3060D00113D}" type="slidenum">
              <a:rPr lang="en-US" smtClean="0"/>
              <a:pPr/>
              <a:t>23</a:t>
            </a:fld>
            <a:endParaRPr lang="en-US" smtClean="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Slide Image Placeholder 1"/>
          <p:cNvSpPr>
            <a:spLocks noGrp="1" noRot="1" noChangeAspect="1" noTextEdit="1"/>
          </p:cNvSpPr>
          <p:nvPr>
            <p:ph type="sldImg"/>
          </p:nvPr>
        </p:nvSpPr>
        <p:spPr>
          <a:ln/>
        </p:spPr>
      </p:sp>
      <p:sp>
        <p:nvSpPr>
          <p:cNvPr id="3" name="Notes Placeholder 2"/>
          <p:cNvSpPr>
            <a:spLocks noGrp="1"/>
          </p:cNvSpPr>
          <p:nvPr>
            <p:ph type="body" idx="1"/>
          </p:nvPr>
        </p:nvSpPr>
        <p:spPr/>
        <p:txBody>
          <a:bodyPr>
            <a:normAutofit fontScale="92500" lnSpcReduction="10000"/>
          </a:bodyPr>
          <a:lstStyle/>
          <a:p>
            <a:pPr>
              <a:defRPr/>
            </a:pPr>
            <a:r>
              <a:rPr lang="en-US" b="1" dirty="0" smtClean="0">
                <a:cs typeface="Arial" charset="0"/>
              </a:rPr>
              <a:t>SHOW SLIDE 24: </a:t>
            </a:r>
            <a:r>
              <a:rPr lang="en-US" b="1" dirty="0" smtClean="0"/>
              <a:t>CONTRACTS  </a:t>
            </a:r>
          </a:p>
          <a:p>
            <a:pPr>
              <a:defRPr/>
            </a:pPr>
            <a:endParaRPr lang="en-US" b="1" dirty="0" smtClean="0"/>
          </a:p>
          <a:p>
            <a:pPr>
              <a:defRPr/>
            </a:pPr>
            <a:r>
              <a:rPr lang="en-US" dirty="0" smtClean="0"/>
              <a:t>Dealers  make a profit from the sale of the car, as well as from extra fees, options, and services they add to the contract. Carefully considering which options or services you need ahead of time will help avoid unnecessary expense. If you are not prepared, the first you will hear of some of the extra profit-makers will be when negotiating the contract. Let's look at some practices regarding your contract to purchase a car.</a:t>
            </a:r>
          </a:p>
          <a:p>
            <a:pPr>
              <a:defRPr/>
            </a:pPr>
            <a:endParaRPr lang="en-US" dirty="0" smtClean="0"/>
          </a:p>
          <a:p>
            <a:pPr>
              <a:defRPr/>
            </a:pPr>
            <a:endParaRPr lang="en-US" dirty="0" smtClean="0"/>
          </a:p>
          <a:p>
            <a:pPr>
              <a:defRPr/>
            </a:pPr>
            <a:r>
              <a:rPr lang="en-US" b="1" dirty="0" smtClean="0"/>
              <a:t>NOTE:</a:t>
            </a:r>
            <a:r>
              <a:rPr lang="en-US" dirty="0" smtClean="0"/>
              <a:t>  Direct student to Information </a:t>
            </a:r>
            <a:r>
              <a:rPr lang="en-US" smtClean="0"/>
              <a:t>Sheet 7-1-2</a:t>
            </a:r>
            <a:r>
              <a:rPr lang="en-US" dirty="0" smtClean="0"/>
              <a:t>, Installment Sale Contract.</a:t>
            </a:r>
          </a:p>
          <a:p>
            <a:pPr>
              <a:defRPr/>
            </a:pPr>
            <a:endParaRPr lang="en-US" dirty="0" smtClean="0"/>
          </a:p>
          <a:p>
            <a:pPr>
              <a:defRPr/>
            </a:pPr>
            <a:r>
              <a:rPr lang="en-US" dirty="0" smtClean="0"/>
              <a:t>a.  </a:t>
            </a:r>
            <a:r>
              <a:rPr lang="en-US" b="1" dirty="0" smtClean="0"/>
              <a:t>Read the Fine Print</a:t>
            </a:r>
            <a:r>
              <a:rPr lang="en-US" dirty="0" smtClean="0"/>
              <a:t>.  Be sure you </a:t>
            </a:r>
          </a:p>
          <a:p>
            <a:pPr>
              <a:defRPr/>
            </a:pPr>
            <a:r>
              <a:rPr lang="en-US" dirty="0" smtClean="0"/>
              <a:t>understand every word on the contract. Take  it to your Legal Services Office for an explanation before you sign.  If the dealer refuses to let you take it with you before signing, WALK AWAY; this is a sure sign something is not quite right.</a:t>
            </a:r>
          </a:p>
          <a:p>
            <a:pPr>
              <a:defRPr/>
            </a:pPr>
            <a:r>
              <a:rPr lang="en-US" b="1" dirty="0" smtClean="0"/>
              <a:t> </a:t>
            </a:r>
            <a:endParaRPr lang="en-US" dirty="0" smtClean="0"/>
          </a:p>
          <a:p>
            <a:pPr>
              <a:defRPr/>
            </a:pPr>
            <a:r>
              <a:rPr lang="en-US" dirty="0" smtClean="0"/>
              <a:t>b.  </a:t>
            </a:r>
            <a:r>
              <a:rPr lang="en-US" b="1" dirty="0" smtClean="0"/>
              <a:t>Federal Truth-in-Lending Disclosures</a:t>
            </a:r>
            <a:r>
              <a:rPr lang="en-US" dirty="0" smtClean="0"/>
              <a:t>. Federal law requires these boxes to have certain appearance and to include the annual percentage rate, total finance charge, total amount financed, total of payments, and the sales price. Look for, read, and understand all of them.</a:t>
            </a:r>
          </a:p>
          <a:p>
            <a:pPr>
              <a:defRPr/>
            </a:pPr>
            <a:r>
              <a:rPr lang="en-US" dirty="0" smtClean="0"/>
              <a:t>c.  </a:t>
            </a:r>
            <a:r>
              <a:rPr lang="en-US" b="1" dirty="0" smtClean="0"/>
              <a:t>Physical Damage Insurance</a:t>
            </a:r>
            <a:r>
              <a:rPr lang="en-US" dirty="0" smtClean="0"/>
              <a:t>. This is required, but can almost always be obtained elsewhere more cheaply. The property liability insurance offered by some dealers is only for their protection, not yours; in the event the car is totaled, it will compensate them for their loss and do nothing for you.</a:t>
            </a:r>
          </a:p>
          <a:p>
            <a:pPr>
              <a:defRPr/>
            </a:pPr>
            <a:r>
              <a:rPr lang="en-US" dirty="0" smtClean="0"/>
              <a:t> </a:t>
            </a:r>
          </a:p>
          <a:p>
            <a:pPr>
              <a:defRPr/>
            </a:pPr>
            <a:r>
              <a:rPr lang="en-US" dirty="0" smtClean="0"/>
              <a:t>d.  </a:t>
            </a:r>
            <a:r>
              <a:rPr lang="en-US" b="1" dirty="0" smtClean="0"/>
              <a:t>Credit Life/Disability Insurance</a:t>
            </a:r>
            <a:r>
              <a:rPr lang="en-US" dirty="0" smtClean="0"/>
              <a:t>. Credit life or disability insurance is seldom necessary for members of the military. Often it is very high-priced for the amount of coverage involved and protects the only the dealer or finance company.</a:t>
            </a:r>
          </a:p>
          <a:p>
            <a:pPr>
              <a:defRPr/>
            </a:pPr>
            <a:r>
              <a:rPr lang="en-US" dirty="0" smtClean="0"/>
              <a:t> </a:t>
            </a:r>
          </a:p>
          <a:p>
            <a:pPr>
              <a:defRPr/>
            </a:pPr>
            <a:r>
              <a:rPr lang="en-US" dirty="0" smtClean="0"/>
              <a:t>e.  </a:t>
            </a:r>
            <a:r>
              <a:rPr lang="en-US" b="1" dirty="0" smtClean="0"/>
              <a:t>Options </a:t>
            </a:r>
            <a:r>
              <a:rPr lang="en-US" dirty="0" smtClean="0"/>
              <a:t>- Examine these carefully and ensure you really need it, and it cannot be obtained more cheaply elsewhere (they usually can).</a:t>
            </a:r>
          </a:p>
          <a:p>
            <a:pPr>
              <a:defRPr/>
            </a:pPr>
            <a:endParaRPr lang="en-US" dirty="0"/>
          </a:p>
        </p:txBody>
      </p:sp>
      <p:sp>
        <p:nvSpPr>
          <p:cNvPr id="69636" name="Slide Number Placeholder 3"/>
          <p:cNvSpPr>
            <a:spLocks noGrp="1"/>
          </p:cNvSpPr>
          <p:nvPr>
            <p:ph type="sldNum" sz="quarter" idx="5"/>
          </p:nvPr>
        </p:nvSpPr>
        <p:spPr>
          <a:noFill/>
        </p:spPr>
        <p:txBody>
          <a:bodyPr/>
          <a:lstStyle/>
          <a:p>
            <a:fld id="{1B33AC2B-E69D-420B-A56C-5D1526A96137}" type="slidenum">
              <a:rPr lang="en-US" smtClean="0"/>
              <a:pPr/>
              <a:t>24</a:t>
            </a:fld>
            <a:endParaRPr lang="en-US" smtClean="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Slide Image Placeholder 1"/>
          <p:cNvSpPr>
            <a:spLocks noGrp="1" noRot="1" noChangeAspect="1" noTextEdit="1"/>
          </p:cNvSpPr>
          <p:nvPr>
            <p:ph type="sldImg"/>
          </p:nvPr>
        </p:nvSpPr>
        <p:spPr>
          <a:ln/>
        </p:spPr>
      </p:sp>
      <p:sp>
        <p:nvSpPr>
          <p:cNvPr id="3" name="Notes Placeholder 2"/>
          <p:cNvSpPr>
            <a:spLocks noGrp="1"/>
          </p:cNvSpPr>
          <p:nvPr>
            <p:ph type="body" idx="1"/>
          </p:nvPr>
        </p:nvSpPr>
        <p:spPr/>
        <p:txBody>
          <a:bodyPr>
            <a:normAutofit lnSpcReduction="10000"/>
          </a:bodyPr>
          <a:lstStyle/>
          <a:p>
            <a:pPr>
              <a:defRPr/>
            </a:pPr>
            <a:r>
              <a:rPr lang="en-US" b="1" dirty="0" smtClean="0">
                <a:cs typeface="Arial" charset="0"/>
              </a:rPr>
              <a:t>SHOW SLIDE 25: </a:t>
            </a:r>
            <a:r>
              <a:rPr lang="en-US" b="1" dirty="0" smtClean="0"/>
              <a:t>OTHER CONTRACT TIPS  </a:t>
            </a:r>
          </a:p>
          <a:p>
            <a:pPr>
              <a:defRPr/>
            </a:pPr>
            <a:endParaRPr lang="en-US" b="1" dirty="0" smtClean="0"/>
          </a:p>
          <a:p>
            <a:pPr>
              <a:defRPr/>
            </a:pPr>
            <a:r>
              <a:rPr lang="en-US" dirty="0" smtClean="0"/>
              <a:t>a.  </a:t>
            </a:r>
            <a:r>
              <a:rPr lang="en-US" b="1" dirty="0" smtClean="0"/>
              <a:t>Taxes, License, Registration, Title, And Processing Fees</a:t>
            </a:r>
            <a:r>
              <a:rPr lang="en-US" dirty="0" smtClean="0"/>
              <a:t>. Try to pay as many of these up front as possible, to avoid having to pay interest on them if they are included in the financing. Be sure they are itemized so that you know which fees are truly the government fees and which are processing fees (pure profit for the dealer).</a:t>
            </a:r>
          </a:p>
          <a:p>
            <a:pPr>
              <a:defRPr/>
            </a:pPr>
            <a:r>
              <a:rPr lang="en-US" dirty="0" smtClean="0"/>
              <a:t>b.</a:t>
            </a:r>
            <a:r>
              <a:rPr lang="en-US" b="1" dirty="0" smtClean="0"/>
              <a:t>  Power of the Pen</a:t>
            </a:r>
            <a:r>
              <a:rPr lang="en-US" dirty="0" smtClean="0"/>
              <a:t>. If you don't understand or approve of something in the contract, line it out and initial it. This legally removes the item. Better yet, demand a new contract with the offending items removed.</a:t>
            </a:r>
          </a:p>
          <a:p>
            <a:pPr>
              <a:defRPr/>
            </a:pPr>
            <a:r>
              <a:rPr lang="en-US" b="1" dirty="0" smtClean="0"/>
              <a:t> </a:t>
            </a:r>
            <a:endParaRPr lang="en-US" dirty="0" smtClean="0"/>
          </a:p>
          <a:p>
            <a:pPr>
              <a:defRPr/>
            </a:pPr>
            <a:r>
              <a:rPr lang="en-US" dirty="0" smtClean="0"/>
              <a:t>c.  </a:t>
            </a:r>
            <a:r>
              <a:rPr lang="en-US" b="1" dirty="0" smtClean="0"/>
              <a:t>Don't Leave Any Blanks</a:t>
            </a:r>
            <a:r>
              <a:rPr lang="en-US" dirty="0" smtClean="0"/>
              <a:t>. Everything should be filled in, and items left off should read "$0.00", "N/A," be lined out, or otherwise denoted. Something simply left blank could be filled in later to your detriment.</a:t>
            </a:r>
          </a:p>
          <a:p>
            <a:pPr>
              <a:defRPr/>
            </a:pPr>
            <a:r>
              <a:rPr lang="en-US" b="1" dirty="0" smtClean="0"/>
              <a:t> </a:t>
            </a:r>
            <a:endParaRPr lang="en-US" dirty="0" smtClean="0"/>
          </a:p>
          <a:p>
            <a:pPr>
              <a:defRPr/>
            </a:pPr>
            <a:r>
              <a:rPr lang="en-US" dirty="0" smtClean="0"/>
              <a:t>d.  </a:t>
            </a:r>
            <a:r>
              <a:rPr lang="en-US" b="1" dirty="0" smtClean="0"/>
              <a:t>Take it to Legal Before Signing It</a:t>
            </a:r>
            <a:r>
              <a:rPr lang="en-US" dirty="0" smtClean="0"/>
              <a:t>. If you aren't 100% sure of every word in the contract, take it to legal for an explanation BEFORE YOU SIGN IT! Again, if the dealer refuses to let you take it with you before signing, walk away - this is a sure sign something is wrong.</a:t>
            </a:r>
          </a:p>
          <a:p>
            <a:pPr>
              <a:defRPr/>
            </a:pPr>
            <a:endParaRPr lang="en-US" dirty="0"/>
          </a:p>
        </p:txBody>
      </p:sp>
      <p:sp>
        <p:nvSpPr>
          <p:cNvPr id="70660" name="Slide Number Placeholder 3"/>
          <p:cNvSpPr>
            <a:spLocks noGrp="1"/>
          </p:cNvSpPr>
          <p:nvPr>
            <p:ph type="sldNum" sz="quarter" idx="5"/>
          </p:nvPr>
        </p:nvSpPr>
        <p:spPr>
          <a:noFill/>
        </p:spPr>
        <p:txBody>
          <a:bodyPr/>
          <a:lstStyle/>
          <a:p>
            <a:fld id="{1D691E2B-69B8-456F-8A6A-E10F9324A4D7}" type="slidenum">
              <a:rPr lang="en-US" smtClean="0"/>
              <a:pPr/>
              <a:t>25</a:t>
            </a:fld>
            <a:endParaRPr lang="en-US" smtClean="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7"/>
          <p:cNvSpPr>
            <a:spLocks noGrp="1" noChangeArrowheads="1"/>
          </p:cNvSpPr>
          <p:nvPr>
            <p:ph type="sldNum" sz="quarter" idx="5"/>
          </p:nvPr>
        </p:nvSpPr>
        <p:spPr>
          <a:noFill/>
        </p:spPr>
        <p:txBody>
          <a:bodyPr/>
          <a:lstStyle/>
          <a:p>
            <a:fld id="{996A8890-D16E-4383-8F83-16C5A11D3AC2}" type="slidenum">
              <a:rPr lang="en-US" smtClean="0"/>
              <a:pPr/>
              <a:t>26</a:t>
            </a:fld>
            <a:endParaRPr lang="en-US" smtClean="0"/>
          </a:p>
        </p:txBody>
      </p:sp>
      <p:sp>
        <p:nvSpPr>
          <p:cNvPr id="71683" name="Rectangle 2"/>
          <p:cNvSpPr>
            <a:spLocks noGrp="1" noRot="1" noChangeAspect="1" noChangeArrowheads="1" noTextEdit="1"/>
          </p:cNvSpPr>
          <p:nvPr>
            <p:ph type="sldImg"/>
          </p:nvPr>
        </p:nvSpPr>
        <p:spPr>
          <a:ln/>
        </p:spPr>
      </p:sp>
      <p:sp>
        <p:nvSpPr>
          <p:cNvPr id="71684" name="Rectangle 3"/>
          <p:cNvSpPr>
            <a:spLocks noGrp="1" noChangeArrowheads="1"/>
          </p:cNvSpPr>
          <p:nvPr>
            <p:ph type="body" idx="1"/>
          </p:nvPr>
        </p:nvSpPr>
        <p:spPr>
          <a:noFill/>
          <a:ln/>
        </p:spPr>
        <p:txBody>
          <a:bodyPr/>
          <a:lstStyle/>
          <a:p>
            <a:pPr eaLnBrk="1" hangingPunct="1"/>
            <a:r>
              <a:rPr lang="en-US" b="1" smtClean="0">
                <a:cs typeface="Arial" charset="0"/>
              </a:rPr>
              <a:t>SHOW SLIDE 26:  </a:t>
            </a:r>
            <a:r>
              <a:rPr lang="en-US" b="1" smtClean="0"/>
              <a:t>LEASING CONSIDERATIONS</a:t>
            </a:r>
            <a:endParaRPr lang="en-US" b="1" smtClean="0">
              <a:cs typeface="Arial" charset="0"/>
            </a:endParaRPr>
          </a:p>
          <a:p>
            <a:pPr eaLnBrk="1" hangingPunct="1"/>
            <a:endParaRPr lang="en-US" b="1" smtClean="0">
              <a:cs typeface="Arial" charset="0"/>
            </a:endParaRPr>
          </a:p>
          <a:p>
            <a:pPr eaLnBrk="1" hangingPunct="1"/>
            <a:r>
              <a:rPr lang="en-US" smtClean="0"/>
              <a:t>a.  We've discussed the purchasing aspect of vehicles, now let's look at another possible option. Leasing. Again, you need to do your homework before making any decisions.  There are numerous options and plans to choose from. Before deciding to lease there many things to consider.</a:t>
            </a:r>
          </a:p>
          <a:p>
            <a:pPr eaLnBrk="1" hangingPunct="1"/>
            <a:endParaRPr lang="en-US" smtClean="0"/>
          </a:p>
          <a:p>
            <a:r>
              <a:rPr lang="en-US" smtClean="0"/>
              <a:t>To Lease or Not to Lease.  That's the choice you face when mulling over makes and models and which car deal best meets your needs.  Leasing a car is not the same as buying one.  When you buy, you own the car.  Customizing is not allowed on leased vehicles. When you lease, you pay to drive someone else's.  Although leasing can involve lower monthly payments than a loan, at lease end you will have no ownership or equity in the car.</a:t>
            </a:r>
          </a:p>
          <a:p>
            <a:r>
              <a:rPr lang="en-US" smtClean="0"/>
              <a:t>		</a:t>
            </a:r>
          </a:p>
          <a:p>
            <a:r>
              <a:rPr lang="en-US" smtClean="0"/>
              <a:t>Ask whether extra charges will be assessed for excessive mileage, wear and tear, disposition and early termination.  Find out the amount of these charges. In  most cases leases restrict taking the vehicle out of state or out of the country.  Auto insurance costs may be higher. Make sure you ask the question.</a:t>
            </a:r>
          </a:p>
          <a:p>
            <a:pPr eaLnBrk="1" hangingPunct="1"/>
            <a:endParaRPr lang="en-US" smtClean="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Slide Image Placeholder 1"/>
          <p:cNvSpPr>
            <a:spLocks noGrp="1" noRot="1" noChangeAspect="1" noTextEdit="1"/>
          </p:cNvSpPr>
          <p:nvPr>
            <p:ph type="sldImg"/>
          </p:nvPr>
        </p:nvSpPr>
        <p:spPr>
          <a:ln/>
        </p:spPr>
      </p:sp>
      <p:sp>
        <p:nvSpPr>
          <p:cNvPr id="3" name="Notes Placeholder 2"/>
          <p:cNvSpPr>
            <a:spLocks noGrp="1"/>
          </p:cNvSpPr>
          <p:nvPr>
            <p:ph type="body" idx="1"/>
          </p:nvPr>
        </p:nvSpPr>
        <p:spPr/>
        <p:txBody>
          <a:bodyPr>
            <a:normAutofit/>
          </a:bodyPr>
          <a:lstStyle/>
          <a:p>
            <a:pPr>
              <a:defRPr/>
            </a:pPr>
            <a:r>
              <a:rPr lang="en-US" b="1" dirty="0" smtClean="0">
                <a:cs typeface="Arial" charset="0"/>
              </a:rPr>
              <a:t>SHOW SLIDE 27: </a:t>
            </a:r>
            <a:r>
              <a:rPr lang="en-US" b="1" dirty="0" smtClean="0"/>
              <a:t>NEGOTIATING A LEASE  </a:t>
            </a:r>
          </a:p>
          <a:p>
            <a:pPr>
              <a:defRPr/>
            </a:pPr>
            <a:endParaRPr lang="en-US" b="1" dirty="0" smtClean="0"/>
          </a:p>
          <a:p>
            <a:pPr>
              <a:defRPr/>
            </a:pPr>
            <a:r>
              <a:rPr lang="en-US" dirty="0" smtClean="0"/>
              <a:t>Negotiate all the lease terms, including the price of the vehicle.  Lowering the lease price will help reduce your monthly payments. Get all the terms in writing.</a:t>
            </a:r>
          </a:p>
          <a:p>
            <a:pPr>
              <a:defRPr/>
            </a:pPr>
            <a:r>
              <a:rPr lang="en-US" b="1" dirty="0" smtClean="0"/>
              <a:t> </a:t>
            </a:r>
            <a:endParaRPr lang="en-US" dirty="0" smtClean="0"/>
          </a:p>
          <a:p>
            <a:pPr marL="228600" indent="-228600">
              <a:defRPr/>
            </a:pPr>
            <a:r>
              <a:rPr lang="en-US" dirty="0" smtClean="0"/>
              <a:t>(1)  </a:t>
            </a:r>
            <a:r>
              <a:rPr lang="en-US" b="1" dirty="0" smtClean="0"/>
              <a:t>Bargain on Price and Mileage.</a:t>
            </a:r>
            <a:r>
              <a:rPr lang="en-US" dirty="0" smtClean="0"/>
              <a:t>  Just like a purchase, lease costs are negotiable.  Bargain for the best cost and mileage prices.  </a:t>
            </a:r>
          </a:p>
          <a:p>
            <a:pPr marL="228600" indent="-228600">
              <a:buFontTx/>
              <a:buAutoNum type="arabicParenBoth"/>
              <a:defRPr/>
            </a:pPr>
            <a:endParaRPr lang="en-US" dirty="0" smtClean="0"/>
          </a:p>
          <a:p>
            <a:pPr>
              <a:defRPr/>
            </a:pPr>
            <a:r>
              <a:rPr lang="en-US" dirty="0" smtClean="0"/>
              <a:t>(2)  </a:t>
            </a:r>
            <a:r>
              <a:rPr lang="en-US" b="1" dirty="0" smtClean="0"/>
              <a:t>Pay fees up front</a:t>
            </a:r>
            <a:r>
              <a:rPr lang="en-US" dirty="0" smtClean="0"/>
              <a:t>.  It will be to your long-term financial advantage to pay any fees up front if possible, including security deposits, taxes, destination charges, etc., to avoid paying finance charges on them.</a:t>
            </a:r>
          </a:p>
          <a:p>
            <a:pPr>
              <a:defRPr/>
            </a:pPr>
            <a:r>
              <a:rPr lang="en-US" dirty="0" smtClean="0"/>
              <a:t> </a:t>
            </a:r>
          </a:p>
          <a:p>
            <a:pPr>
              <a:defRPr/>
            </a:pPr>
            <a:r>
              <a:rPr lang="en-US" dirty="0" smtClean="0"/>
              <a:t>(3)  </a:t>
            </a:r>
            <a:r>
              <a:rPr lang="en-US" b="1" dirty="0" smtClean="0"/>
              <a:t>Understand your lease</a:t>
            </a:r>
            <a:r>
              <a:rPr lang="en-US" dirty="0" smtClean="0"/>
              <a:t>.  Before you sign the deal, take a copy of the contract to  Legal Services for review.  This step is crucial to ensuring you understand the terms completely.</a:t>
            </a:r>
          </a:p>
          <a:p>
            <a:pPr>
              <a:defRPr/>
            </a:pPr>
            <a:r>
              <a:rPr lang="en-US" dirty="0" smtClean="0"/>
              <a:t> </a:t>
            </a:r>
          </a:p>
          <a:p>
            <a:pPr>
              <a:defRPr/>
            </a:pPr>
            <a:endParaRPr lang="en-US" dirty="0"/>
          </a:p>
        </p:txBody>
      </p:sp>
      <p:sp>
        <p:nvSpPr>
          <p:cNvPr id="72708" name="Slide Number Placeholder 3"/>
          <p:cNvSpPr>
            <a:spLocks noGrp="1"/>
          </p:cNvSpPr>
          <p:nvPr>
            <p:ph type="sldNum" sz="quarter" idx="5"/>
          </p:nvPr>
        </p:nvSpPr>
        <p:spPr>
          <a:noFill/>
        </p:spPr>
        <p:txBody>
          <a:bodyPr/>
          <a:lstStyle/>
          <a:p>
            <a:fld id="{22231DA2-906C-4CE1-BFD2-6EC75D231F55}" type="slidenum">
              <a:rPr lang="en-US" smtClean="0"/>
              <a:pPr/>
              <a:t>27</a:t>
            </a:fld>
            <a:endParaRPr lang="en-US" smtClean="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Slide Image Placeholder 1"/>
          <p:cNvSpPr>
            <a:spLocks noGrp="1" noRot="1" noChangeAspect="1" noTextEdit="1"/>
          </p:cNvSpPr>
          <p:nvPr>
            <p:ph type="sldImg"/>
          </p:nvPr>
        </p:nvSpPr>
        <p:spPr>
          <a:ln/>
        </p:spPr>
      </p:sp>
      <p:sp>
        <p:nvSpPr>
          <p:cNvPr id="3" name="Notes Placeholder 2"/>
          <p:cNvSpPr>
            <a:spLocks noGrp="1"/>
          </p:cNvSpPr>
          <p:nvPr>
            <p:ph type="body" idx="1"/>
          </p:nvPr>
        </p:nvSpPr>
        <p:spPr/>
        <p:txBody>
          <a:bodyPr>
            <a:normAutofit fontScale="85000" lnSpcReduction="20000"/>
          </a:bodyPr>
          <a:lstStyle/>
          <a:p>
            <a:pPr>
              <a:defRPr/>
            </a:pPr>
            <a:r>
              <a:rPr lang="en-US" b="1" dirty="0" smtClean="0">
                <a:cs typeface="Arial" charset="0"/>
              </a:rPr>
              <a:t>SHOW SLIDE 28: </a:t>
            </a:r>
            <a:r>
              <a:rPr lang="en-US" b="1" dirty="0" smtClean="0"/>
              <a:t>CONSUMER PROTECTION  </a:t>
            </a:r>
          </a:p>
          <a:p>
            <a:pPr>
              <a:defRPr/>
            </a:pPr>
            <a:endParaRPr lang="en-US" b="1" dirty="0" smtClean="0"/>
          </a:p>
          <a:p>
            <a:pPr>
              <a:defRPr/>
            </a:pPr>
            <a:r>
              <a:rPr lang="en-US" dirty="0" smtClean="0"/>
              <a:t>Consumers have some rights under federal laws, but additional rights vary from state to state. Once again, the best legal preparation is to research the car purchase and know what you are agreeing to before signing any contracts.</a:t>
            </a:r>
          </a:p>
          <a:p>
            <a:pPr>
              <a:defRPr/>
            </a:pPr>
            <a:endParaRPr lang="en-US" dirty="0" smtClean="0"/>
          </a:p>
          <a:p>
            <a:pPr>
              <a:defRPr/>
            </a:pPr>
            <a:endParaRPr lang="en-US" dirty="0" smtClean="0"/>
          </a:p>
          <a:p>
            <a:pPr marL="228600" indent="-228600">
              <a:defRPr/>
            </a:pPr>
            <a:r>
              <a:rPr lang="en-US" dirty="0" smtClean="0"/>
              <a:t>(1)  </a:t>
            </a:r>
            <a:r>
              <a:rPr lang="en-US" b="1" dirty="0" smtClean="0"/>
              <a:t>State Lemon Laws</a:t>
            </a:r>
            <a:r>
              <a:rPr lang="en-US" dirty="0" smtClean="0"/>
              <a:t>. Most states have a Lemon Law, which enables consumers to get either a new vehicle or get their money back when the vehicle cannot be repaired to conform to the standards of the warranty. Some states also have Lemon Laws for used cars.</a:t>
            </a:r>
          </a:p>
          <a:p>
            <a:pPr marL="228600" indent="-228600">
              <a:buFontTx/>
              <a:buAutoNum type="arabicParenBoth"/>
              <a:defRPr/>
            </a:pPr>
            <a:endParaRPr lang="en-US" dirty="0" smtClean="0"/>
          </a:p>
          <a:p>
            <a:pPr>
              <a:defRPr/>
            </a:pPr>
            <a:r>
              <a:rPr lang="en-US" dirty="0" smtClean="0"/>
              <a:t>(2)  </a:t>
            </a:r>
            <a:r>
              <a:rPr lang="en-US" b="1" dirty="0" smtClean="0"/>
              <a:t>Odometer Reading.</a:t>
            </a:r>
            <a:r>
              <a:rPr lang="en-US" dirty="0" smtClean="0"/>
              <a:t> It is illegal to ever turn back or reset an odometer, even if a new engine is installed on the car. A statement of the odometer miles is required with every purchase. Average mileage per year in America is 15,000 miles, and the Attorney General estimates that one-third of all vehicles have had their odometers spun. The DMV can provide you with the number of owners your vehicle has had, and this information, plus the age and condition of the car, can help you estimate whether the mileage is suspiciously low.</a:t>
            </a:r>
          </a:p>
          <a:p>
            <a:pPr>
              <a:defRPr/>
            </a:pPr>
            <a:r>
              <a:rPr lang="en-US" dirty="0" smtClean="0"/>
              <a:t> </a:t>
            </a:r>
          </a:p>
          <a:p>
            <a:pPr marL="228600" indent="-228600">
              <a:defRPr/>
            </a:pPr>
            <a:r>
              <a:rPr lang="en-US" dirty="0" smtClean="0"/>
              <a:t>(3)  </a:t>
            </a:r>
            <a:r>
              <a:rPr lang="en-US" b="1" dirty="0" smtClean="0"/>
              <a:t>"As Is" vs. Implied/Expressed Warranty</a:t>
            </a:r>
            <a:r>
              <a:rPr lang="en-US" dirty="0" smtClean="0"/>
              <a:t>. This sticker is required by Federal law to be placed in the window of all used cars sold by dealers. For your own protection, any used car should be inspected by an outside mechanic before you buy and any promises made by a dealer should be put in writing. Very few assurances are provided by "implied" warranties and you want everything to be "expressed." </a:t>
            </a:r>
          </a:p>
          <a:p>
            <a:pPr marL="228600" indent="-228600">
              <a:defRPr/>
            </a:pPr>
            <a:r>
              <a:rPr lang="en-US" dirty="0" smtClean="0"/>
              <a:t>(4)  </a:t>
            </a:r>
            <a:r>
              <a:rPr lang="en-US" b="1" dirty="0" smtClean="0"/>
              <a:t>Magnuson-Moss Warranty Act</a:t>
            </a:r>
            <a:r>
              <a:rPr lang="en-US" dirty="0" smtClean="0"/>
              <a:t>. This is a federal law that protects the buyer of any product that costs more than $25.00 and comes with an express written warranty. This law applies to any product that you buy that does not perform as it should, including cars.  A consumer may pursue legal action in any court of general jurisdiction in the United States to enforce rights under this law.</a:t>
            </a:r>
          </a:p>
          <a:p>
            <a:pPr marL="228600" indent="-228600">
              <a:buFontTx/>
              <a:buAutoNum type="arabicParenBoth" startAt="3"/>
              <a:defRPr/>
            </a:pPr>
            <a:endParaRPr lang="en-US" dirty="0" smtClean="0"/>
          </a:p>
          <a:p>
            <a:pPr marL="228600" indent="-228600">
              <a:buFontTx/>
              <a:buAutoNum type="arabicParenBoth" startAt="3"/>
              <a:defRPr/>
            </a:pPr>
            <a:endParaRPr lang="en-US" dirty="0" smtClean="0"/>
          </a:p>
          <a:p>
            <a:pPr>
              <a:defRPr/>
            </a:pPr>
            <a:endParaRPr lang="en-US" dirty="0"/>
          </a:p>
        </p:txBody>
      </p:sp>
      <p:sp>
        <p:nvSpPr>
          <p:cNvPr id="73732" name="Slide Number Placeholder 3"/>
          <p:cNvSpPr>
            <a:spLocks noGrp="1"/>
          </p:cNvSpPr>
          <p:nvPr>
            <p:ph type="sldNum" sz="quarter" idx="5"/>
          </p:nvPr>
        </p:nvSpPr>
        <p:spPr>
          <a:noFill/>
        </p:spPr>
        <p:txBody>
          <a:bodyPr/>
          <a:lstStyle/>
          <a:p>
            <a:fld id="{9BA0988F-46DD-4A1E-B86E-EDFC12B9FF34}" type="slidenum">
              <a:rPr lang="en-US" smtClean="0"/>
              <a:pPr/>
              <a:t>28</a:t>
            </a:fld>
            <a:endParaRPr lang="en-US" smtClean="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Slide Image Placeholder 1"/>
          <p:cNvSpPr>
            <a:spLocks noGrp="1" noRot="1" noChangeAspect="1" noTextEdit="1"/>
          </p:cNvSpPr>
          <p:nvPr>
            <p:ph type="sldImg"/>
          </p:nvPr>
        </p:nvSpPr>
        <p:spPr>
          <a:ln/>
        </p:spPr>
      </p:sp>
      <p:sp>
        <p:nvSpPr>
          <p:cNvPr id="74755" name="Notes Placeholder 2"/>
          <p:cNvSpPr>
            <a:spLocks noGrp="1"/>
          </p:cNvSpPr>
          <p:nvPr>
            <p:ph type="body" idx="1"/>
          </p:nvPr>
        </p:nvSpPr>
        <p:spPr>
          <a:noFill/>
          <a:ln/>
        </p:spPr>
        <p:txBody>
          <a:bodyPr/>
          <a:lstStyle/>
          <a:p>
            <a:r>
              <a:rPr lang="en-US" b="1" smtClean="0">
                <a:cs typeface="Arial" charset="0"/>
              </a:rPr>
              <a:t>SHOW SLIDE 29:  </a:t>
            </a:r>
            <a:r>
              <a:rPr lang="en-US" b="1" smtClean="0"/>
              <a:t>COMPLAINT RESOLUTION  </a:t>
            </a:r>
          </a:p>
          <a:p>
            <a:endParaRPr lang="en-US" b="1" smtClean="0"/>
          </a:p>
          <a:p>
            <a:r>
              <a:rPr lang="en-US" b="1" smtClean="0"/>
              <a:t>Complaint Resolution</a:t>
            </a:r>
            <a:r>
              <a:rPr lang="en-US" smtClean="0"/>
              <a:t>.  If you experience a problem, you should follow these guidelines:</a:t>
            </a:r>
          </a:p>
          <a:p>
            <a:endParaRPr lang="en-US" smtClean="0"/>
          </a:p>
          <a:p>
            <a:endParaRPr lang="en-US" smtClean="0"/>
          </a:p>
          <a:p>
            <a:r>
              <a:rPr lang="en-US" b="1" smtClean="0"/>
              <a:t> </a:t>
            </a:r>
            <a:endParaRPr lang="en-US" smtClean="0"/>
          </a:p>
          <a:p>
            <a:r>
              <a:rPr lang="en-US" smtClean="0"/>
              <a:t>a.  Speak to the dealer first. In many cases, dealers have a reputation to protect and may be willing to quickly resolve problems at this level.</a:t>
            </a:r>
          </a:p>
          <a:p>
            <a:r>
              <a:rPr lang="en-US" smtClean="0"/>
              <a:t> </a:t>
            </a:r>
          </a:p>
          <a:p>
            <a:r>
              <a:rPr lang="en-US" smtClean="0"/>
              <a:t>b.  If the dealer is part of a chain, speak next to the regional representative of the company since he or</a:t>
            </a:r>
          </a:p>
          <a:p>
            <a:r>
              <a:rPr lang="en-US" smtClean="0"/>
              <a:t>she also has an interest in preserving the company's good name.</a:t>
            </a:r>
          </a:p>
          <a:p>
            <a:r>
              <a:rPr lang="en-US" b="1" smtClean="0"/>
              <a:t> </a:t>
            </a:r>
            <a:endParaRPr lang="en-US" smtClean="0"/>
          </a:p>
          <a:p>
            <a:r>
              <a:rPr lang="en-US" smtClean="0"/>
              <a:t>c.  If you don't get resolution from the regional rep, you should contact the manufacturer directly and address your complaints.</a:t>
            </a:r>
          </a:p>
          <a:p>
            <a:r>
              <a:rPr lang="en-US" b="1" smtClean="0"/>
              <a:t> </a:t>
            </a:r>
            <a:endParaRPr lang="en-US" smtClean="0"/>
          </a:p>
          <a:p>
            <a:endParaRPr lang="en-US" smtClean="0"/>
          </a:p>
        </p:txBody>
      </p:sp>
      <p:sp>
        <p:nvSpPr>
          <p:cNvPr id="74756" name="Slide Number Placeholder 3"/>
          <p:cNvSpPr>
            <a:spLocks noGrp="1"/>
          </p:cNvSpPr>
          <p:nvPr>
            <p:ph type="sldNum" sz="quarter" idx="5"/>
          </p:nvPr>
        </p:nvSpPr>
        <p:spPr>
          <a:noFill/>
        </p:spPr>
        <p:txBody>
          <a:bodyPr/>
          <a:lstStyle/>
          <a:p>
            <a:fld id="{20691991-63F0-476F-A349-15FCC5F4AB56}" type="slidenum">
              <a:rPr lang="en-US" smtClean="0"/>
              <a:pPr/>
              <a:t>29</a:t>
            </a:fld>
            <a:endParaRPr 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Slide Image Placeholder 1"/>
          <p:cNvSpPr>
            <a:spLocks noGrp="1" noRot="1" noChangeAspect="1" noTextEdit="1"/>
          </p:cNvSpPr>
          <p:nvPr>
            <p:ph type="sldImg"/>
          </p:nvPr>
        </p:nvSpPr>
        <p:spPr>
          <a:ln/>
        </p:spPr>
      </p:sp>
      <p:sp>
        <p:nvSpPr>
          <p:cNvPr id="48131" name="Notes Placeholder 2"/>
          <p:cNvSpPr>
            <a:spLocks noGrp="1"/>
          </p:cNvSpPr>
          <p:nvPr>
            <p:ph type="body" idx="1"/>
          </p:nvPr>
        </p:nvSpPr>
        <p:spPr>
          <a:noFill/>
          <a:ln/>
        </p:spPr>
        <p:txBody>
          <a:bodyPr/>
          <a:lstStyle/>
          <a:p>
            <a:r>
              <a:rPr lang="en-US" b="1" smtClean="0">
                <a:cs typeface="Arial" charset="0"/>
              </a:rPr>
              <a:t>SHOW SLIDE 3: </a:t>
            </a:r>
            <a:r>
              <a:rPr lang="en-US" b="1" smtClean="0"/>
              <a:t>STEPS TO SUCCESSFUL PURCHASES</a:t>
            </a:r>
          </a:p>
          <a:p>
            <a:endParaRPr lang="en-US" b="1" smtClean="0"/>
          </a:p>
          <a:p>
            <a:r>
              <a:rPr lang="en-US" b="1" smtClean="0"/>
              <a:t>Steps to successful purchases</a:t>
            </a:r>
            <a:r>
              <a:rPr lang="en-US" smtClean="0"/>
              <a:t>.  The following steps can help ensure that you are satisfied with your purchase.</a:t>
            </a:r>
          </a:p>
          <a:p>
            <a:r>
              <a:rPr lang="en-US" smtClean="0"/>
              <a:t> </a:t>
            </a:r>
          </a:p>
          <a:p>
            <a:r>
              <a:rPr lang="en-US" smtClean="0"/>
              <a:t>(1)  Determine how much you can afford.  Refer to your spending plan.</a:t>
            </a:r>
          </a:p>
          <a:p>
            <a:r>
              <a:rPr lang="en-US" smtClean="0"/>
              <a:t> </a:t>
            </a:r>
          </a:p>
          <a:p>
            <a:r>
              <a:rPr lang="en-US" smtClean="0"/>
              <a:t>(2)  Determine the type of vehicle you want to buy that fits into your budget.</a:t>
            </a:r>
          </a:p>
          <a:p>
            <a:r>
              <a:rPr lang="en-US" smtClean="0"/>
              <a:t> </a:t>
            </a:r>
          </a:p>
          <a:p>
            <a:r>
              <a:rPr lang="en-US" smtClean="0"/>
              <a:t>(3)  Determine where you will buy the vehicle.</a:t>
            </a:r>
          </a:p>
        </p:txBody>
      </p:sp>
      <p:sp>
        <p:nvSpPr>
          <p:cNvPr id="48132" name="Slide Number Placeholder 3"/>
          <p:cNvSpPr>
            <a:spLocks noGrp="1"/>
          </p:cNvSpPr>
          <p:nvPr>
            <p:ph type="sldNum" sz="quarter" idx="5"/>
          </p:nvPr>
        </p:nvSpPr>
        <p:spPr>
          <a:noFill/>
        </p:spPr>
        <p:txBody>
          <a:bodyPr/>
          <a:lstStyle/>
          <a:p>
            <a:fld id="{78A67FD3-2262-4FFF-A8A0-BFB19A1E2B04}" type="slidenum">
              <a:rPr lang="en-US" smtClean="0"/>
              <a:pPr/>
              <a:t>3</a:t>
            </a:fld>
            <a:endParaRPr lang="en-US" smtClean="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7"/>
          <p:cNvSpPr>
            <a:spLocks noGrp="1" noChangeArrowheads="1"/>
          </p:cNvSpPr>
          <p:nvPr>
            <p:ph type="sldNum" sz="quarter" idx="5"/>
          </p:nvPr>
        </p:nvSpPr>
        <p:spPr>
          <a:noFill/>
        </p:spPr>
        <p:txBody>
          <a:bodyPr/>
          <a:lstStyle/>
          <a:p>
            <a:fld id="{C353C8EA-D340-4D7D-AC33-D3D142A28585}" type="slidenum">
              <a:rPr lang="en-US" smtClean="0"/>
              <a:pPr/>
              <a:t>30</a:t>
            </a:fld>
            <a:endParaRPr lang="en-US" smtClean="0"/>
          </a:p>
        </p:txBody>
      </p:sp>
      <p:sp>
        <p:nvSpPr>
          <p:cNvPr id="75779" name="Rectangle 2"/>
          <p:cNvSpPr>
            <a:spLocks noGrp="1" noRot="1" noChangeAspect="1" noChangeArrowheads="1" noTextEdit="1"/>
          </p:cNvSpPr>
          <p:nvPr>
            <p:ph type="sldImg"/>
          </p:nvPr>
        </p:nvSpPr>
        <p:spPr>
          <a:ln/>
        </p:spPr>
      </p:sp>
      <p:sp>
        <p:nvSpPr>
          <p:cNvPr id="75780" name="Rectangle 3"/>
          <p:cNvSpPr>
            <a:spLocks noGrp="1" noChangeArrowheads="1"/>
          </p:cNvSpPr>
          <p:nvPr>
            <p:ph type="body" idx="1"/>
          </p:nvPr>
        </p:nvSpPr>
        <p:spPr>
          <a:noFill/>
          <a:ln/>
        </p:spPr>
        <p:txBody>
          <a:bodyPr/>
          <a:lstStyle/>
          <a:p>
            <a:pPr eaLnBrk="1" hangingPunct="1"/>
            <a:r>
              <a:rPr lang="en-US" b="1" smtClean="0"/>
              <a:t>Show slide 30: </a:t>
            </a:r>
            <a:r>
              <a:rPr lang="en-US" sz="800" b="1" smtClean="0"/>
              <a:t>Check on Learning</a:t>
            </a:r>
            <a:endParaRPr lang="en-US" b="1" smtClean="0"/>
          </a:p>
          <a:p>
            <a:pPr eaLnBrk="1" hangingPunct="1"/>
            <a:endParaRPr lang="en-US" b="1" smtClean="0"/>
          </a:p>
          <a:p>
            <a:pPr eaLnBrk="1" hangingPunct="1"/>
            <a:r>
              <a:rPr lang="en-US" b="1" smtClean="0"/>
              <a:t>NOTE:  </a:t>
            </a:r>
            <a:r>
              <a:rPr lang="en-US" smtClean="0"/>
              <a:t>Conduct a check on learning and summarize the learning activity.</a:t>
            </a:r>
          </a:p>
          <a:p>
            <a:pPr eaLnBrk="1" hangingPunct="1"/>
            <a:endParaRPr lang="en-US" smtClean="0"/>
          </a:p>
          <a:p>
            <a:pPr eaLnBrk="1" hangingPunct="1">
              <a:spcBef>
                <a:spcPct val="0"/>
              </a:spcBef>
            </a:pPr>
            <a:endParaRPr lang="en-US" smtClean="0">
              <a:cs typeface="Times New Roman" pitchFamily="18" charset="0"/>
            </a:endParaRPr>
          </a:p>
          <a:p>
            <a:pPr eaLnBrk="1" hangingPunct="1">
              <a:spcBef>
                <a:spcPct val="0"/>
              </a:spcBef>
            </a:pPr>
            <a:endParaRPr lang="en-US" smtClean="0">
              <a:cs typeface="Times New Roman" pitchFamily="18" charset="0"/>
            </a:endParaRPr>
          </a:p>
          <a:p>
            <a:pPr eaLnBrk="1" hangingPunct="1"/>
            <a:endParaRPr lang="en-US" smtClean="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Slide Image Placeholder 1"/>
          <p:cNvSpPr>
            <a:spLocks noGrp="1" noRot="1" noChangeAspect="1" noTextEdit="1"/>
          </p:cNvSpPr>
          <p:nvPr>
            <p:ph type="sldImg"/>
          </p:nvPr>
        </p:nvSpPr>
        <p:spPr>
          <a:ln/>
        </p:spPr>
      </p:sp>
      <p:sp>
        <p:nvSpPr>
          <p:cNvPr id="76803" name="Notes Placeholder 2"/>
          <p:cNvSpPr>
            <a:spLocks noGrp="1"/>
          </p:cNvSpPr>
          <p:nvPr>
            <p:ph type="body" idx="1"/>
          </p:nvPr>
        </p:nvSpPr>
        <p:spPr>
          <a:noFill/>
          <a:ln/>
        </p:spPr>
        <p:txBody>
          <a:bodyPr/>
          <a:lstStyle/>
          <a:p>
            <a:r>
              <a:rPr lang="en-US" b="1" smtClean="0"/>
              <a:t>Show slide 31: Check on Learning</a:t>
            </a:r>
          </a:p>
          <a:p>
            <a:endParaRPr lang="en-US" smtClean="0"/>
          </a:p>
        </p:txBody>
      </p:sp>
      <p:sp>
        <p:nvSpPr>
          <p:cNvPr id="76804" name="Slide Number Placeholder 3"/>
          <p:cNvSpPr>
            <a:spLocks noGrp="1"/>
          </p:cNvSpPr>
          <p:nvPr>
            <p:ph type="sldNum" sz="quarter" idx="5"/>
          </p:nvPr>
        </p:nvSpPr>
        <p:spPr>
          <a:noFill/>
        </p:spPr>
        <p:txBody>
          <a:bodyPr/>
          <a:lstStyle/>
          <a:p>
            <a:fld id="{0803D075-F603-473F-AE04-D36169B6CAD0}" type="slidenum">
              <a:rPr lang="en-US" smtClean="0"/>
              <a:pPr/>
              <a:t>31</a:t>
            </a:fld>
            <a:endParaRPr lang="en-US" smtClean="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Slide Image Placeholder 1"/>
          <p:cNvSpPr>
            <a:spLocks noGrp="1" noRot="1" noChangeAspect="1" noTextEdit="1"/>
          </p:cNvSpPr>
          <p:nvPr>
            <p:ph type="sldImg"/>
          </p:nvPr>
        </p:nvSpPr>
        <p:spPr>
          <a:ln/>
        </p:spPr>
      </p:sp>
      <p:sp>
        <p:nvSpPr>
          <p:cNvPr id="77827" name="Notes Placeholder 2"/>
          <p:cNvSpPr>
            <a:spLocks noGrp="1"/>
          </p:cNvSpPr>
          <p:nvPr>
            <p:ph type="body" idx="1"/>
          </p:nvPr>
        </p:nvSpPr>
        <p:spPr>
          <a:noFill/>
          <a:ln/>
        </p:spPr>
        <p:txBody>
          <a:bodyPr/>
          <a:lstStyle/>
          <a:p>
            <a:r>
              <a:rPr lang="en-US" b="1" smtClean="0"/>
              <a:t>Show slide 32: Check on Learning</a:t>
            </a:r>
          </a:p>
          <a:p>
            <a:endParaRPr lang="en-US" smtClean="0"/>
          </a:p>
        </p:txBody>
      </p:sp>
      <p:sp>
        <p:nvSpPr>
          <p:cNvPr id="77828" name="Slide Number Placeholder 3"/>
          <p:cNvSpPr>
            <a:spLocks noGrp="1"/>
          </p:cNvSpPr>
          <p:nvPr>
            <p:ph type="sldNum" sz="quarter" idx="5"/>
          </p:nvPr>
        </p:nvSpPr>
        <p:spPr>
          <a:noFill/>
        </p:spPr>
        <p:txBody>
          <a:bodyPr/>
          <a:lstStyle/>
          <a:p>
            <a:fld id="{F2BC0F79-BB20-45B6-81C6-089892D749AF}" type="slidenum">
              <a:rPr lang="en-US" smtClean="0"/>
              <a:pPr/>
              <a:t>32</a:t>
            </a:fld>
            <a:endParaRPr lang="en-US" smtClean="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Slide Image Placeholder 1"/>
          <p:cNvSpPr>
            <a:spLocks noGrp="1" noRot="1" noChangeAspect="1" noTextEdit="1"/>
          </p:cNvSpPr>
          <p:nvPr>
            <p:ph type="sldImg"/>
          </p:nvPr>
        </p:nvSpPr>
        <p:spPr>
          <a:ln/>
        </p:spPr>
      </p:sp>
      <p:sp>
        <p:nvSpPr>
          <p:cNvPr id="78851" name="Notes Placeholder 2"/>
          <p:cNvSpPr>
            <a:spLocks noGrp="1"/>
          </p:cNvSpPr>
          <p:nvPr>
            <p:ph type="body" idx="1"/>
          </p:nvPr>
        </p:nvSpPr>
        <p:spPr>
          <a:noFill/>
          <a:ln/>
        </p:spPr>
        <p:txBody>
          <a:bodyPr/>
          <a:lstStyle/>
          <a:p>
            <a:r>
              <a:rPr lang="en-US" b="1" smtClean="0"/>
              <a:t>Show slide 33: Check on Learning</a:t>
            </a:r>
          </a:p>
          <a:p>
            <a:endParaRPr lang="en-US" smtClean="0"/>
          </a:p>
        </p:txBody>
      </p:sp>
      <p:sp>
        <p:nvSpPr>
          <p:cNvPr id="78852" name="Slide Number Placeholder 3"/>
          <p:cNvSpPr>
            <a:spLocks noGrp="1"/>
          </p:cNvSpPr>
          <p:nvPr>
            <p:ph type="sldNum" sz="quarter" idx="5"/>
          </p:nvPr>
        </p:nvSpPr>
        <p:spPr>
          <a:noFill/>
        </p:spPr>
        <p:txBody>
          <a:bodyPr/>
          <a:lstStyle/>
          <a:p>
            <a:fld id="{86284EA1-4A85-4E2C-8415-86E621726554}" type="slidenum">
              <a:rPr lang="en-US" smtClean="0"/>
              <a:pPr/>
              <a:t>33</a:t>
            </a:fld>
            <a:endParaRPr lang="en-US" smtClean="0"/>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Slide Image Placeholder 1"/>
          <p:cNvSpPr>
            <a:spLocks noGrp="1" noRot="1" noChangeAspect="1" noTextEdit="1"/>
          </p:cNvSpPr>
          <p:nvPr>
            <p:ph type="sldImg"/>
          </p:nvPr>
        </p:nvSpPr>
        <p:spPr>
          <a:ln/>
        </p:spPr>
      </p:sp>
      <p:sp>
        <p:nvSpPr>
          <p:cNvPr id="79875" name="Notes Placeholder 2"/>
          <p:cNvSpPr>
            <a:spLocks noGrp="1"/>
          </p:cNvSpPr>
          <p:nvPr>
            <p:ph type="body" idx="1"/>
          </p:nvPr>
        </p:nvSpPr>
        <p:spPr>
          <a:noFill/>
          <a:ln/>
        </p:spPr>
        <p:txBody>
          <a:bodyPr/>
          <a:lstStyle/>
          <a:p>
            <a:r>
              <a:rPr lang="en-US" b="1" smtClean="0"/>
              <a:t>Show slide 34: Check on Learning</a:t>
            </a:r>
          </a:p>
          <a:p>
            <a:endParaRPr lang="en-US" smtClean="0"/>
          </a:p>
        </p:txBody>
      </p:sp>
      <p:sp>
        <p:nvSpPr>
          <p:cNvPr id="79876" name="Slide Number Placeholder 3"/>
          <p:cNvSpPr>
            <a:spLocks noGrp="1"/>
          </p:cNvSpPr>
          <p:nvPr>
            <p:ph type="sldNum" sz="quarter" idx="5"/>
          </p:nvPr>
        </p:nvSpPr>
        <p:spPr>
          <a:noFill/>
        </p:spPr>
        <p:txBody>
          <a:bodyPr/>
          <a:lstStyle/>
          <a:p>
            <a:fld id="{9AA16D7D-B660-4477-A96D-5770FB6D545A}" type="slidenum">
              <a:rPr lang="en-US" smtClean="0"/>
              <a:pPr/>
              <a:t>34</a:t>
            </a:fld>
            <a:endParaRPr lang="en-US" smtClean="0"/>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Slide Image Placeholder 1"/>
          <p:cNvSpPr>
            <a:spLocks noGrp="1" noRot="1" noChangeAspect="1" noTextEdit="1"/>
          </p:cNvSpPr>
          <p:nvPr>
            <p:ph type="sldImg"/>
          </p:nvPr>
        </p:nvSpPr>
        <p:spPr>
          <a:ln/>
        </p:spPr>
      </p:sp>
      <p:sp>
        <p:nvSpPr>
          <p:cNvPr id="80899" name="Notes Placeholder 2"/>
          <p:cNvSpPr>
            <a:spLocks noGrp="1"/>
          </p:cNvSpPr>
          <p:nvPr>
            <p:ph type="body" idx="1"/>
          </p:nvPr>
        </p:nvSpPr>
        <p:spPr>
          <a:noFill/>
          <a:ln/>
        </p:spPr>
        <p:txBody>
          <a:bodyPr/>
          <a:lstStyle/>
          <a:p>
            <a:r>
              <a:rPr lang="en-US" b="1" smtClean="0"/>
              <a:t>Show slide 35: Check on Learning</a:t>
            </a:r>
          </a:p>
          <a:p>
            <a:endParaRPr lang="en-US" smtClean="0"/>
          </a:p>
        </p:txBody>
      </p:sp>
      <p:sp>
        <p:nvSpPr>
          <p:cNvPr id="80900" name="Slide Number Placeholder 3"/>
          <p:cNvSpPr>
            <a:spLocks noGrp="1"/>
          </p:cNvSpPr>
          <p:nvPr>
            <p:ph type="sldNum" sz="quarter" idx="5"/>
          </p:nvPr>
        </p:nvSpPr>
        <p:spPr>
          <a:noFill/>
        </p:spPr>
        <p:txBody>
          <a:bodyPr/>
          <a:lstStyle/>
          <a:p>
            <a:fld id="{C77AF1B0-12A1-4E21-AAC6-21ACC276E936}" type="slidenum">
              <a:rPr lang="en-US" smtClean="0"/>
              <a:pPr/>
              <a:t>35</a:t>
            </a:fld>
            <a:endParaRPr lang="en-US" smtClean="0"/>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Slide Image Placeholder 1"/>
          <p:cNvSpPr>
            <a:spLocks noGrp="1" noRot="1" noChangeAspect="1" noTextEdit="1"/>
          </p:cNvSpPr>
          <p:nvPr>
            <p:ph type="sldImg"/>
          </p:nvPr>
        </p:nvSpPr>
        <p:spPr>
          <a:ln/>
        </p:spPr>
      </p:sp>
      <p:sp>
        <p:nvSpPr>
          <p:cNvPr id="81923" name="Notes Placeholder 2"/>
          <p:cNvSpPr>
            <a:spLocks noGrp="1"/>
          </p:cNvSpPr>
          <p:nvPr>
            <p:ph type="body" idx="1"/>
          </p:nvPr>
        </p:nvSpPr>
        <p:spPr>
          <a:noFill/>
          <a:ln/>
        </p:spPr>
        <p:txBody>
          <a:bodyPr/>
          <a:lstStyle/>
          <a:p>
            <a:r>
              <a:rPr lang="en-US" b="1" smtClean="0"/>
              <a:t>Show slide 36: Check on Learning</a:t>
            </a:r>
          </a:p>
          <a:p>
            <a:endParaRPr lang="en-US" smtClean="0"/>
          </a:p>
        </p:txBody>
      </p:sp>
      <p:sp>
        <p:nvSpPr>
          <p:cNvPr id="81924" name="Slide Number Placeholder 3"/>
          <p:cNvSpPr>
            <a:spLocks noGrp="1"/>
          </p:cNvSpPr>
          <p:nvPr>
            <p:ph type="sldNum" sz="quarter" idx="5"/>
          </p:nvPr>
        </p:nvSpPr>
        <p:spPr>
          <a:noFill/>
        </p:spPr>
        <p:txBody>
          <a:bodyPr/>
          <a:lstStyle/>
          <a:p>
            <a:fld id="{A172FBFB-4947-4006-A1C2-0DCBFB1C0B04}" type="slidenum">
              <a:rPr lang="en-US" smtClean="0"/>
              <a:pPr/>
              <a:t>36</a:t>
            </a:fld>
            <a:endParaRPr lang="en-US" smtClean="0"/>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Slide Image Placeholder 1"/>
          <p:cNvSpPr>
            <a:spLocks noGrp="1" noRot="1" noChangeAspect="1" noTextEdit="1"/>
          </p:cNvSpPr>
          <p:nvPr>
            <p:ph type="sldImg"/>
          </p:nvPr>
        </p:nvSpPr>
        <p:spPr>
          <a:ln/>
        </p:spPr>
      </p:sp>
      <p:sp>
        <p:nvSpPr>
          <p:cNvPr id="83971" name="Notes Placeholder 2"/>
          <p:cNvSpPr>
            <a:spLocks noGrp="1"/>
          </p:cNvSpPr>
          <p:nvPr>
            <p:ph type="body" idx="1"/>
          </p:nvPr>
        </p:nvSpPr>
        <p:spPr>
          <a:noFill/>
          <a:ln/>
        </p:spPr>
        <p:txBody>
          <a:bodyPr/>
          <a:lstStyle/>
          <a:p>
            <a:r>
              <a:rPr lang="en-US" b="1" smtClean="0"/>
              <a:t>Show slide 38: Check on Learning</a:t>
            </a:r>
          </a:p>
          <a:p>
            <a:endParaRPr lang="en-US" smtClean="0"/>
          </a:p>
        </p:txBody>
      </p:sp>
      <p:sp>
        <p:nvSpPr>
          <p:cNvPr id="83972" name="Slide Number Placeholder 3"/>
          <p:cNvSpPr>
            <a:spLocks noGrp="1"/>
          </p:cNvSpPr>
          <p:nvPr>
            <p:ph type="sldNum" sz="quarter" idx="5"/>
          </p:nvPr>
        </p:nvSpPr>
        <p:spPr>
          <a:noFill/>
        </p:spPr>
        <p:txBody>
          <a:bodyPr/>
          <a:lstStyle/>
          <a:p>
            <a:fld id="{73645B7C-7251-488F-9B5D-1F71A1C9C246}" type="slidenum">
              <a:rPr lang="en-US" smtClean="0"/>
              <a:pPr/>
              <a:t>37</a:t>
            </a:fld>
            <a:endParaRPr lang="en-US" smtClean="0"/>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Slide Image Placeholder 1"/>
          <p:cNvSpPr>
            <a:spLocks noGrp="1" noRot="1" noChangeAspect="1" noTextEdit="1"/>
          </p:cNvSpPr>
          <p:nvPr>
            <p:ph type="sldImg"/>
          </p:nvPr>
        </p:nvSpPr>
        <p:spPr>
          <a:ln/>
        </p:spPr>
      </p:sp>
      <p:sp>
        <p:nvSpPr>
          <p:cNvPr id="84995" name="Notes Placeholder 2"/>
          <p:cNvSpPr>
            <a:spLocks noGrp="1"/>
          </p:cNvSpPr>
          <p:nvPr>
            <p:ph type="body" idx="1"/>
          </p:nvPr>
        </p:nvSpPr>
        <p:spPr>
          <a:noFill/>
          <a:ln/>
        </p:spPr>
        <p:txBody>
          <a:bodyPr/>
          <a:lstStyle/>
          <a:p>
            <a:r>
              <a:rPr lang="en-US" b="1" smtClean="0"/>
              <a:t>Show slide 39: Check on Learning</a:t>
            </a:r>
          </a:p>
          <a:p>
            <a:endParaRPr lang="en-US" smtClean="0"/>
          </a:p>
        </p:txBody>
      </p:sp>
      <p:sp>
        <p:nvSpPr>
          <p:cNvPr id="84996" name="Slide Number Placeholder 3"/>
          <p:cNvSpPr>
            <a:spLocks noGrp="1"/>
          </p:cNvSpPr>
          <p:nvPr>
            <p:ph type="sldNum" sz="quarter" idx="5"/>
          </p:nvPr>
        </p:nvSpPr>
        <p:spPr>
          <a:noFill/>
        </p:spPr>
        <p:txBody>
          <a:bodyPr/>
          <a:lstStyle/>
          <a:p>
            <a:fld id="{03FA9022-474B-4B27-A282-17B864B85BB2}" type="slidenum">
              <a:rPr lang="en-US" smtClean="0"/>
              <a:pPr/>
              <a:t>38</a:t>
            </a:fld>
            <a:endParaRPr lang="en-US" smtClean="0"/>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Slide Image Placeholder 1"/>
          <p:cNvSpPr>
            <a:spLocks noGrp="1" noRot="1" noChangeAspect="1" noTextEdit="1"/>
          </p:cNvSpPr>
          <p:nvPr>
            <p:ph type="sldImg"/>
          </p:nvPr>
        </p:nvSpPr>
        <p:spPr>
          <a:ln/>
        </p:spPr>
      </p:sp>
      <p:sp>
        <p:nvSpPr>
          <p:cNvPr id="86019" name="Notes Placeholder 2"/>
          <p:cNvSpPr>
            <a:spLocks noGrp="1"/>
          </p:cNvSpPr>
          <p:nvPr>
            <p:ph type="body" idx="1"/>
          </p:nvPr>
        </p:nvSpPr>
        <p:spPr>
          <a:noFill/>
          <a:ln/>
        </p:spPr>
        <p:txBody>
          <a:bodyPr/>
          <a:lstStyle/>
          <a:p>
            <a:r>
              <a:rPr lang="en-US" b="1" smtClean="0"/>
              <a:t>Show slide 40: SUMMARY</a:t>
            </a:r>
          </a:p>
          <a:p>
            <a:endParaRPr lang="en-US" b="1" smtClean="0"/>
          </a:p>
          <a:p>
            <a:r>
              <a:rPr lang="en-US" smtClean="0"/>
              <a:t>During this lesson we discussed how to be a more informed consumer when purchasing a vehicle.  We covered the steps you should take as part of the car-buying process, including determining what you can afford, researching the right car for you, selecting a dealer, negotiating a contract, and your legal rights as a consumer. Various sources of assistance you may rely on were also discussed at several points in the lesson.</a:t>
            </a:r>
          </a:p>
          <a:p>
            <a:r>
              <a:rPr lang="en-US" smtClean="0"/>
              <a:t> </a:t>
            </a:r>
          </a:p>
          <a:p>
            <a:endParaRPr lang="en-US" smtClean="0"/>
          </a:p>
        </p:txBody>
      </p:sp>
      <p:sp>
        <p:nvSpPr>
          <p:cNvPr id="86020" name="Slide Number Placeholder 3"/>
          <p:cNvSpPr>
            <a:spLocks noGrp="1"/>
          </p:cNvSpPr>
          <p:nvPr>
            <p:ph type="sldNum" sz="quarter" idx="5"/>
          </p:nvPr>
        </p:nvSpPr>
        <p:spPr>
          <a:noFill/>
        </p:spPr>
        <p:txBody>
          <a:bodyPr/>
          <a:lstStyle/>
          <a:p>
            <a:fld id="{03AA4BC0-85A2-4CE1-8A0F-A2DA05958837}" type="slidenum">
              <a:rPr lang="en-US" smtClean="0"/>
              <a:pPr/>
              <a:t>39</a:t>
            </a:fld>
            <a:endParaRPr 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Slide Image Placeholder 1"/>
          <p:cNvSpPr>
            <a:spLocks noGrp="1" noRot="1" noChangeAspect="1" noTextEdit="1"/>
          </p:cNvSpPr>
          <p:nvPr>
            <p:ph type="sldImg"/>
          </p:nvPr>
        </p:nvSpPr>
        <p:spPr>
          <a:ln/>
        </p:spPr>
      </p:sp>
      <p:sp>
        <p:nvSpPr>
          <p:cNvPr id="3" name="Notes Placeholder 2"/>
          <p:cNvSpPr>
            <a:spLocks noGrp="1"/>
          </p:cNvSpPr>
          <p:nvPr>
            <p:ph type="body" idx="1"/>
          </p:nvPr>
        </p:nvSpPr>
        <p:spPr/>
        <p:txBody>
          <a:bodyPr>
            <a:normAutofit fontScale="92500" lnSpcReduction="10000"/>
          </a:bodyPr>
          <a:lstStyle/>
          <a:p>
            <a:pPr>
              <a:defRPr/>
            </a:pPr>
            <a:r>
              <a:rPr lang="en-US" b="1" dirty="0" smtClean="0">
                <a:cs typeface="Arial" charset="0"/>
              </a:rPr>
              <a:t>SHOW SLIDE 4: </a:t>
            </a:r>
            <a:r>
              <a:rPr lang="en-US" b="1" dirty="0" smtClean="0"/>
              <a:t>Determining how much you can afford</a:t>
            </a:r>
            <a:r>
              <a:rPr lang="en-US" dirty="0" smtClean="0"/>
              <a:t>  </a:t>
            </a:r>
          </a:p>
          <a:p>
            <a:pPr>
              <a:defRPr/>
            </a:pPr>
            <a:endParaRPr lang="en-US" dirty="0" smtClean="0"/>
          </a:p>
          <a:p>
            <a:pPr>
              <a:defRPr/>
            </a:pPr>
            <a:r>
              <a:rPr lang="en-US" dirty="0" smtClean="0"/>
              <a:t>Determine what you can reasonably pay and then select a car and options in that range.  Four factors should be considered:</a:t>
            </a:r>
          </a:p>
          <a:p>
            <a:pPr>
              <a:defRPr/>
            </a:pPr>
            <a:r>
              <a:rPr lang="en-US" dirty="0" smtClean="0"/>
              <a:t> </a:t>
            </a:r>
          </a:p>
          <a:p>
            <a:pPr>
              <a:defRPr/>
            </a:pPr>
            <a:r>
              <a:rPr lang="en-US" dirty="0" smtClean="0"/>
              <a:t> </a:t>
            </a:r>
          </a:p>
          <a:p>
            <a:pPr>
              <a:defRPr/>
            </a:pPr>
            <a:r>
              <a:rPr lang="en-US" dirty="0" smtClean="0"/>
              <a:t>a.  </a:t>
            </a:r>
            <a:r>
              <a:rPr lang="en-US" b="1" dirty="0" smtClean="0"/>
              <a:t>Total Cost</a:t>
            </a:r>
            <a:r>
              <a:rPr lang="en-US" dirty="0" smtClean="0"/>
              <a:t>. Shopping for a vehicle based on what you want to spend each month is one of the most common errors consumers make. You risk paying too much for the vehicle when using this logic.</a:t>
            </a:r>
          </a:p>
          <a:p>
            <a:pPr>
              <a:defRPr/>
            </a:pPr>
            <a:r>
              <a:rPr lang="en-US" dirty="0" smtClean="0"/>
              <a:t> </a:t>
            </a:r>
          </a:p>
          <a:p>
            <a:pPr marL="228600" indent="-228600">
              <a:defRPr/>
            </a:pPr>
            <a:r>
              <a:rPr lang="en-US" dirty="0" smtClean="0"/>
              <a:t>b. </a:t>
            </a:r>
            <a:r>
              <a:rPr lang="en-US" b="1" dirty="0" smtClean="0"/>
              <a:t>Down Payment </a:t>
            </a:r>
            <a:r>
              <a:rPr lang="en-US" dirty="0" smtClean="0"/>
              <a:t>The more you put down, the less you have to finance. This will lower both your monthly payments and total cost.</a:t>
            </a:r>
          </a:p>
          <a:p>
            <a:pPr marL="228600" indent="-228600">
              <a:buFontTx/>
              <a:buAutoNum type="alphaLcPeriod" startAt="2"/>
              <a:defRPr/>
            </a:pPr>
            <a:endParaRPr lang="en-US" dirty="0" smtClean="0"/>
          </a:p>
          <a:p>
            <a:pPr>
              <a:defRPr/>
            </a:pPr>
            <a:r>
              <a:rPr lang="en-US" dirty="0" smtClean="0"/>
              <a:t>c.</a:t>
            </a:r>
            <a:r>
              <a:rPr lang="en-US" b="1" dirty="0" smtClean="0"/>
              <a:t> Monthly Costs.</a:t>
            </a:r>
            <a:r>
              <a:rPr lang="en-US" dirty="0" smtClean="0"/>
              <a:t> Face Reality! You won’t enjoy your car very much if you don’t have enough money to put gas in it. What will your monthly expenses be? We’ll talk about how much you should plan on spending for monthly costs in a moment. </a:t>
            </a:r>
          </a:p>
          <a:p>
            <a:pPr>
              <a:defRPr/>
            </a:pPr>
            <a:r>
              <a:rPr lang="en-US" dirty="0" smtClean="0"/>
              <a:t> </a:t>
            </a:r>
          </a:p>
          <a:p>
            <a:pPr>
              <a:defRPr/>
            </a:pPr>
            <a:r>
              <a:rPr lang="en-US" dirty="0" smtClean="0"/>
              <a:t>d. </a:t>
            </a:r>
            <a:r>
              <a:rPr lang="en-US" b="1" dirty="0" smtClean="0"/>
              <a:t>Insurance Costs.</a:t>
            </a:r>
            <a:r>
              <a:rPr lang="en-US" dirty="0" smtClean="0"/>
              <a:t>  This cost is considerable for soldiers at your age. Shortly, I’ll show a slide with an example of what your insurance costs could be. Be sure to include an estimate when determining how much you can pay for a car payment.</a:t>
            </a:r>
          </a:p>
          <a:p>
            <a:pPr>
              <a:defRPr/>
            </a:pPr>
            <a:endParaRPr lang="en-US" dirty="0"/>
          </a:p>
        </p:txBody>
      </p:sp>
      <p:sp>
        <p:nvSpPr>
          <p:cNvPr id="49156" name="Slide Number Placeholder 3"/>
          <p:cNvSpPr>
            <a:spLocks noGrp="1"/>
          </p:cNvSpPr>
          <p:nvPr>
            <p:ph type="sldNum" sz="quarter" idx="5"/>
          </p:nvPr>
        </p:nvSpPr>
        <p:spPr>
          <a:noFill/>
        </p:spPr>
        <p:txBody>
          <a:bodyPr/>
          <a:lstStyle/>
          <a:p>
            <a:fld id="{68106E5F-C952-4738-94B0-DC2F97B13478}" type="slidenum">
              <a:rPr lang="en-US" smtClean="0"/>
              <a:pPr/>
              <a:t>4</a:t>
            </a:fld>
            <a:endParaRPr 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Slide Image Placeholder 1"/>
          <p:cNvSpPr>
            <a:spLocks noGrp="1" noRot="1" noChangeAspect="1" noTextEdit="1"/>
          </p:cNvSpPr>
          <p:nvPr>
            <p:ph type="sldImg"/>
          </p:nvPr>
        </p:nvSpPr>
        <p:spPr>
          <a:ln/>
        </p:spPr>
      </p:sp>
      <p:sp>
        <p:nvSpPr>
          <p:cNvPr id="50179" name="Notes Placeholder 2"/>
          <p:cNvSpPr>
            <a:spLocks noGrp="1"/>
          </p:cNvSpPr>
          <p:nvPr>
            <p:ph type="body" idx="1"/>
          </p:nvPr>
        </p:nvSpPr>
        <p:spPr>
          <a:noFill/>
          <a:ln/>
        </p:spPr>
        <p:txBody>
          <a:bodyPr/>
          <a:lstStyle/>
          <a:p>
            <a:r>
              <a:rPr lang="en-US" b="1" smtClean="0">
                <a:cs typeface="Arial" charset="0"/>
              </a:rPr>
              <a:t>SHOW SLIDE 5: </a:t>
            </a:r>
            <a:r>
              <a:rPr lang="en-US" b="1" smtClean="0"/>
              <a:t>MONTHLY COSTS</a:t>
            </a:r>
          </a:p>
          <a:p>
            <a:endParaRPr lang="en-US" b="1" smtClean="0"/>
          </a:p>
          <a:p>
            <a:r>
              <a:rPr lang="en-US" b="1" smtClean="0"/>
              <a:t>Monthly Costs.</a:t>
            </a:r>
            <a:r>
              <a:rPr lang="en-US" smtClean="0"/>
              <a:t>  Financial advisors suggest keeping total car expenses to no more than 25% of your net (after tax) income.  This includes car payments plus expenses, such as insurance, maintenance and operating costs (fuel, oil, etc.). As a general guide you can use 15% of your net income for the car payment and 10% for associated costs.</a:t>
            </a:r>
          </a:p>
          <a:p>
            <a:endParaRPr lang="en-US" smtClean="0"/>
          </a:p>
          <a:p>
            <a:r>
              <a:rPr lang="en-US" smtClean="0"/>
              <a:t>You should always compute what your debt-to-income ratio would be with any loan you are contemplating. Most financial institutions won't grant you a loan that has a high potential to get you in trouble.  BEWARE some dealers might. Borrowing from a relative can only worsen your plight. It is always better to live within your means.</a:t>
            </a:r>
          </a:p>
          <a:p>
            <a:endParaRPr lang="en-US" smtClean="0"/>
          </a:p>
        </p:txBody>
      </p:sp>
      <p:sp>
        <p:nvSpPr>
          <p:cNvPr id="50180" name="Slide Number Placeholder 3"/>
          <p:cNvSpPr>
            <a:spLocks noGrp="1"/>
          </p:cNvSpPr>
          <p:nvPr>
            <p:ph type="sldNum" sz="quarter" idx="5"/>
          </p:nvPr>
        </p:nvSpPr>
        <p:spPr>
          <a:noFill/>
        </p:spPr>
        <p:txBody>
          <a:bodyPr/>
          <a:lstStyle/>
          <a:p>
            <a:fld id="{631E63BA-BB0E-4726-BE73-0D48213C5260}" type="slidenum">
              <a:rPr lang="en-US" smtClean="0"/>
              <a:pPr/>
              <a:t>5</a:t>
            </a:fld>
            <a:endParaRPr lang="en-U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Slide Image Placeholder 1"/>
          <p:cNvSpPr>
            <a:spLocks noGrp="1" noRot="1" noChangeAspect="1" noTextEdit="1"/>
          </p:cNvSpPr>
          <p:nvPr>
            <p:ph type="sldImg"/>
          </p:nvPr>
        </p:nvSpPr>
        <p:spPr>
          <a:ln/>
        </p:spPr>
      </p:sp>
      <p:sp>
        <p:nvSpPr>
          <p:cNvPr id="51203" name="Notes Placeholder 2"/>
          <p:cNvSpPr>
            <a:spLocks noGrp="1"/>
          </p:cNvSpPr>
          <p:nvPr>
            <p:ph type="body" idx="1"/>
          </p:nvPr>
        </p:nvSpPr>
        <p:spPr>
          <a:noFill/>
          <a:ln/>
        </p:spPr>
        <p:txBody>
          <a:bodyPr/>
          <a:lstStyle/>
          <a:p>
            <a:r>
              <a:rPr lang="en-US" b="1" smtClean="0">
                <a:cs typeface="Arial" charset="0"/>
              </a:rPr>
              <a:t>SHOW SLIDE 6: </a:t>
            </a:r>
            <a:r>
              <a:rPr lang="en-US" b="1" smtClean="0"/>
              <a:t>AUTOMOBILE INSURANCE COSTS </a:t>
            </a:r>
          </a:p>
          <a:p>
            <a:endParaRPr lang="en-US" b="1" smtClean="0"/>
          </a:p>
          <a:p>
            <a:r>
              <a:rPr lang="en-US" smtClean="0"/>
              <a:t>As you can see by this slide, auto insurance can be a huge cost when purchasing a car.  It is imperative that you add these costs to your monthly payments.  Otherwise, you might find yourself overextended.</a:t>
            </a:r>
          </a:p>
          <a:p>
            <a:endParaRPr lang="en-US" smtClean="0"/>
          </a:p>
        </p:txBody>
      </p:sp>
      <p:sp>
        <p:nvSpPr>
          <p:cNvPr id="51204" name="Slide Number Placeholder 3"/>
          <p:cNvSpPr>
            <a:spLocks noGrp="1"/>
          </p:cNvSpPr>
          <p:nvPr>
            <p:ph type="sldNum" sz="quarter" idx="5"/>
          </p:nvPr>
        </p:nvSpPr>
        <p:spPr>
          <a:noFill/>
        </p:spPr>
        <p:txBody>
          <a:bodyPr/>
          <a:lstStyle/>
          <a:p>
            <a:fld id="{8BD1C6E4-EB9B-4856-8AC9-A5BEF8E7554D}" type="slidenum">
              <a:rPr lang="en-US" smtClean="0"/>
              <a:pPr/>
              <a:t>6</a:t>
            </a:fld>
            <a:endParaRPr lang="en-US"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Slide Image Placeholder 1"/>
          <p:cNvSpPr>
            <a:spLocks noGrp="1" noRot="1" noChangeAspect="1" noTextEdit="1"/>
          </p:cNvSpPr>
          <p:nvPr>
            <p:ph type="sldImg"/>
          </p:nvPr>
        </p:nvSpPr>
        <p:spPr>
          <a:ln/>
        </p:spPr>
      </p:sp>
      <p:sp>
        <p:nvSpPr>
          <p:cNvPr id="52227" name="Notes Placeholder 2"/>
          <p:cNvSpPr>
            <a:spLocks noGrp="1"/>
          </p:cNvSpPr>
          <p:nvPr>
            <p:ph type="body" idx="1"/>
          </p:nvPr>
        </p:nvSpPr>
        <p:spPr>
          <a:noFill/>
          <a:ln/>
        </p:spPr>
        <p:txBody>
          <a:bodyPr/>
          <a:lstStyle/>
          <a:p>
            <a:r>
              <a:rPr lang="en-US" b="1" smtClean="0">
                <a:cs typeface="Arial" charset="0"/>
              </a:rPr>
              <a:t>SHOW SLIDE 7: </a:t>
            </a:r>
            <a:r>
              <a:rPr lang="en-US" b="1" smtClean="0"/>
              <a:t>Selecting a Car</a:t>
            </a:r>
          </a:p>
          <a:p>
            <a:endParaRPr lang="en-US" b="1" dirty="0" smtClean="0"/>
          </a:p>
          <a:p>
            <a:r>
              <a:rPr lang="en-US" dirty="0" smtClean="0"/>
              <a:t>What type of car should you consider? The vehicle you purchase must strike the right balance between what you want, what you need, and what you can afford. Everyone has different preferences. Factors to consider include:</a:t>
            </a:r>
          </a:p>
          <a:p>
            <a:r>
              <a:rPr lang="en-US" dirty="0" smtClean="0"/>
              <a:t>Size – (Compact, Sedan, Coupe, etc.)</a:t>
            </a:r>
          </a:p>
          <a:p>
            <a:r>
              <a:rPr lang="en-US" dirty="0" smtClean="0"/>
              <a:t>Manual or Automatic Transmission</a:t>
            </a:r>
          </a:p>
          <a:p>
            <a:r>
              <a:rPr lang="en-US" dirty="0" smtClean="0"/>
              <a:t>2-, 4-, or all-wheel drive</a:t>
            </a:r>
          </a:p>
          <a:p>
            <a:r>
              <a:rPr lang="en-US" dirty="0" smtClean="0"/>
              <a:t>Use (family, recreation, commuting)</a:t>
            </a:r>
          </a:p>
          <a:p>
            <a:r>
              <a:rPr lang="en-US" dirty="0" smtClean="0"/>
              <a:t>Style</a:t>
            </a:r>
          </a:p>
          <a:p>
            <a:r>
              <a:rPr lang="en-US" dirty="0" smtClean="0"/>
              <a:t>Safety</a:t>
            </a:r>
          </a:p>
          <a:p>
            <a:r>
              <a:rPr lang="en-US" dirty="0" smtClean="0"/>
              <a:t>Ownership and Operating Costs.</a:t>
            </a:r>
          </a:p>
          <a:p>
            <a:r>
              <a:rPr lang="en-US" dirty="0" smtClean="0"/>
              <a:t>Performance vs. Practicality?</a:t>
            </a:r>
          </a:p>
          <a:p>
            <a:endParaRPr lang="en-US" dirty="0" smtClean="0"/>
          </a:p>
        </p:txBody>
      </p:sp>
      <p:sp>
        <p:nvSpPr>
          <p:cNvPr id="52228" name="Slide Number Placeholder 3"/>
          <p:cNvSpPr>
            <a:spLocks noGrp="1"/>
          </p:cNvSpPr>
          <p:nvPr>
            <p:ph type="sldNum" sz="quarter" idx="5"/>
          </p:nvPr>
        </p:nvSpPr>
        <p:spPr>
          <a:noFill/>
        </p:spPr>
        <p:txBody>
          <a:bodyPr/>
          <a:lstStyle/>
          <a:p>
            <a:fld id="{5C4D8974-3F46-4961-9B96-3296BF5D4B37}" type="slidenum">
              <a:rPr lang="en-US" smtClean="0"/>
              <a:pPr/>
              <a:t>7</a:t>
            </a:fld>
            <a:endParaRPr lang="en-US"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Slide Image Placeholder 1"/>
          <p:cNvSpPr>
            <a:spLocks noGrp="1" noRot="1" noChangeAspect="1" noTextEdit="1"/>
          </p:cNvSpPr>
          <p:nvPr>
            <p:ph type="sldImg"/>
          </p:nvPr>
        </p:nvSpPr>
        <p:spPr>
          <a:ln/>
        </p:spPr>
      </p:sp>
      <p:sp>
        <p:nvSpPr>
          <p:cNvPr id="53251" name="Notes Placeholder 2"/>
          <p:cNvSpPr>
            <a:spLocks noGrp="1"/>
          </p:cNvSpPr>
          <p:nvPr>
            <p:ph type="body" idx="1"/>
          </p:nvPr>
        </p:nvSpPr>
        <p:spPr>
          <a:noFill/>
          <a:ln/>
        </p:spPr>
        <p:txBody>
          <a:bodyPr/>
          <a:lstStyle/>
          <a:p>
            <a:r>
              <a:rPr lang="en-US" b="1" smtClean="0">
                <a:cs typeface="Arial" charset="0"/>
              </a:rPr>
              <a:t>SHOW SLIDE 8: </a:t>
            </a:r>
            <a:r>
              <a:rPr lang="en-US" b="1" smtClean="0"/>
              <a:t>NEW or USED </a:t>
            </a:r>
          </a:p>
          <a:p>
            <a:endParaRPr lang="en-US" b="1" smtClean="0"/>
          </a:p>
          <a:p>
            <a:r>
              <a:rPr lang="en-US" smtClean="0"/>
              <a:t>Once you have made some choices about type and style, you have another choice that will significantly affect the cost of ownership - new or used? Each has positive and negative aspects. There are no absolute answers to the question of new vs. used. You might consider "splitting the difference" with a "Program Car" that was a lease or rental unit and still has a good part of the new car warranty remaining.</a:t>
            </a:r>
          </a:p>
          <a:p>
            <a:endParaRPr lang="en-US" smtClean="0"/>
          </a:p>
          <a:p>
            <a:endParaRPr lang="en-US" smtClean="0"/>
          </a:p>
          <a:p>
            <a:endParaRPr lang="en-US" smtClean="0"/>
          </a:p>
          <a:p>
            <a:endParaRPr lang="en-US" smtClean="0"/>
          </a:p>
          <a:p>
            <a:endParaRPr lang="en-US" smtClean="0"/>
          </a:p>
        </p:txBody>
      </p:sp>
      <p:sp>
        <p:nvSpPr>
          <p:cNvPr id="53252" name="Slide Number Placeholder 3"/>
          <p:cNvSpPr>
            <a:spLocks noGrp="1"/>
          </p:cNvSpPr>
          <p:nvPr>
            <p:ph type="sldNum" sz="quarter" idx="5"/>
          </p:nvPr>
        </p:nvSpPr>
        <p:spPr>
          <a:noFill/>
        </p:spPr>
        <p:txBody>
          <a:bodyPr/>
          <a:lstStyle/>
          <a:p>
            <a:fld id="{B6A8A6BB-49B4-4B95-92FF-3C4946F127B2}" type="slidenum">
              <a:rPr lang="en-US" smtClean="0"/>
              <a:pPr/>
              <a:t>8</a:t>
            </a:fld>
            <a:endParaRPr lang="en-US"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Slide Image Placeholder 1"/>
          <p:cNvSpPr>
            <a:spLocks noGrp="1" noRot="1" noChangeAspect="1" noTextEdit="1"/>
          </p:cNvSpPr>
          <p:nvPr>
            <p:ph type="sldImg"/>
          </p:nvPr>
        </p:nvSpPr>
        <p:spPr>
          <a:ln/>
        </p:spPr>
      </p:sp>
      <p:sp>
        <p:nvSpPr>
          <p:cNvPr id="54275" name="Notes Placeholder 2"/>
          <p:cNvSpPr>
            <a:spLocks noGrp="1"/>
          </p:cNvSpPr>
          <p:nvPr>
            <p:ph type="body" idx="1"/>
          </p:nvPr>
        </p:nvSpPr>
        <p:spPr>
          <a:noFill/>
          <a:ln/>
        </p:spPr>
        <p:txBody>
          <a:bodyPr/>
          <a:lstStyle/>
          <a:p>
            <a:r>
              <a:rPr lang="en-US" b="1" smtClean="0">
                <a:cs typeface="Arial" charset="0"/>
              </a:rPr>
              <a:t>SHOW SLIDE 9: </a:t>
            </a:r>
            <a:r>
              <a:rPr lang="en-US" b="1" smtClean="0"/>
              <a:t>NEW CAR CONSIDERATIONS  </a:t>
            </a:r>
          </a:p>
          <a:p>
            <a:endParaRPr lang="en-US" b="1" smtClean="0"/>
          </a:p>
          <a:p>
            <a:r>
              <a:rPr lang="en-US" smtClean="0"/>
              <a:t>a)  </a:t>
            </a:r>
            <a:r>
              <a:rPr lang="en-US" b="1" smtClean="0"/>
              <a:t>Cost</a:t>
            </a:r>
            <a:r>
              <a:rPr lang="en-US" smtClean="0"/>
              <a:t> - more than a used car of same make and model.</a:t>
            </a:r>
          </a:p>
          <a:p>
            <a:r>
              <a:rPr lang="en-US" smtClean="0"/>
              <a:t> </a:t>
            </a:r>
          </a:p>
          <a:p>
            <a:r>
              <a:rPr lang="en-US" smtClean="0"/>
              <a:t>b)  </a:t>
            </a:r>
            <a:r>
              <a:rPr lang="en-US" b="1" smtClean="0"/>
              <a:t>Mechanical problems</a:t>
            </a:r>
            <a:r>
              <a:rPr lang="en-US" smtClean="0"/>
              <a:t> - likely fewer than a used car.</a:t>
            </a:r>
          </a:p>
          <a:p>
            <a:r>
              <a:rPr lang="en-US" smtClean="0"/>
              <a:t> </a:t>
            </a:r>
          </a:p>
          <a:p>
            <a:r>
              <a:rPr lang="en-US" smtClean="0"/>
              <a:t>c)  </a:t>
            </a:r>
            <a:r>
              <a:rPr lang="en-US" b="1" smtClean="0"/>
              <a:t>Depreciation</a:t>
            </a:r>
            <a:r>
              <a:rPr lang="en-US" smtClean="0"/>
              <a:t> - The value of a new car diminishes rapidly following the purchase, anywhere from 10% to 40% in the first year. To get the full value of a new car, many consumers plan on owning it for several years (four, five, or more).</a:t>
            </a:r>
          </a:p>
          <a:p>
            <a:r>
              <a:rPr lang="en-US" smtClean="0"/>
              <a:t> </a:t>
            </a:r>
          </a:p>
          <a:p>
            <a:r>
              <a:rPr lang="en-US" b="1" smtClean="0"/>
              <a:t>Warranties</a:t>
            </a:r>
            <a:r>
              <a:rPr lang="en-US" smtClean="0"/>
              <a:t> - Usually 3 yrs/36,000 miles is provided, and can be extended at significant extra cost.</a:t>
            </a:r>
          </a:p>
          <a:p>
            <a:endParaRPr lang="en-US" smtClean="0"/>
          </a:p>
        </p:txBody>
      </p:sp>
      <p:sp>
        <p:nvSpPr>
          <p:cNvPr id="54276" name="Slide Number Placeholder 3"/>
          <p:cNvSpPr>
            <a:spLocks noGrp="1"/>
          </p:cNvSpPr>
          <p:nvPr>
            <p:ph type="sldNum" sz="quarter" idx="5"/>
          </p:nvPr>
        </p:nvSpPr>
        <p:spPr>
          <a:noFill/>
        </p:spPr>
        <p:txBody>
          <a:bodyPr/>
          <a:lstStyle/>
          <a:p>
            <a:fld id="{614FD292-5D29-4A46-830E-FACD38242556}" type="slidenum">
              <a:rPr lang="en-US" smtClean="0"/>
              <a:pPr/>
              <a:t>9</a:t>
            </a:fld>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dirty="0" smtClean="0"/>
              <a:t>Click to edit Master title style</a:t>
            </a:r>
            <a:endParaRPr lang="en-US" dirty="0"/>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685800"/>
            <a:ext cx="2057400" cy="544036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685800"/>
            <a:ext cx="6019800" cy="544036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xAndClipArt">
  <p:cSld name="Title, Text and Clip Art">
    <p:spTree>
      <p:nvGrpSpPr>
        <p:cNvPr id="1" name=""/>
        <p:cNvGrpSpPr/>
        <p:nvPr/>
      </p:nvGrpSpPr>
      <p:grpSpPr>
        <a:xfrm>
          <a:off x="0" y="0"/>
          <a:ext cx="0" cy="0"/>
          <a:chOff x="0" y="0"/>
          <a:chExt cx="0" cy="0"/>
        </a:xfrm>
      </p:grpSpPr>
      <p:sp>
        <p:nvSpPr>
          <p:cNvPr id="2" name="Title 1"/>
          <p:cNvSpPr>
            <a:spLocks noGrp="1"/>
          </p:cNvSpPr>
          <p:nvPr>
            <p:ph type="title"/>
          </p:nvPr>
        </p:nvSpPr>
        <p:spPr>
          <a:xfrm>
            <a:off x="685800" y="609600"/>
            <a:ext cx="77724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685800" y="198120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lipArt Placeholder 3"/>
          <p:cNvSpPr>
            <a:spLocks noGrp="1"/>
          </p:cNvSpPr>
          <p:nvPr>
            <p:ph type="clipArt" sz="half" idx="2"/>
          </p:nvPr>
        </p:nvSpPr>
        <p:spPr>
          <a:xfrm>
            <a:off x="4648200" y="1981200"/>
            <a:ext cx="3810000" cy="4114800"/>
          </a:xfrm>
        </p:spPr>
        <p:txBody>
          <a:bodyPr/>
          <a:lstStyle/>
          <a:p>
            <a:pPr lvl="0"/>
            <a:endParaRPr lang="en-US" noProof="0" dirty="0"/>
          </a:p>
        </p:txBody>
      </p:sp>
      <p:sp>
        <p:nvSpPr>
          <p:cNvPr id="5" name="Date Placeholder 4"/>
          <p:cNvSpPr>
            <a:spLocks noGrp="1"/>
          </p:cNvSpPr>
          <p:nvPr>
            <p:ph type="dt" sz="half" idx="10"/>
          </p:nvPr>
        </p:nvSpPr>
        <p:spPr>
          <a:xfrm>
            <a:off x="685800" y="6248400"/>
            <a:ext cx="1905000" cy="457200"/>
          </a:xfrm>
          <a:prstGeom prst="rect">
            <a:avLst/>
          </a:prstGeom>
        </p:spPr>
        <p:txBody>
          <a:bodyPr/>
          <a:lstStyle>
            <a:lvl1pPr eaLnBrk="0" hangingPunct="0">
              <a:defRPr>
                <a:solidFill>
                  <a:srgbClr val="000000"/>
                </a:solidFill>
              </a:defRPr>
            </a:lvl1pPr>
          </a:lstStyle>
          <a:p>
            <a:pPr>
              <a:defRPr/>
            </a:pPr>
            <a:endParaRPr lang="en-US"/>
          </a:p>
        </p:txBody>
      </p:sp>
      <p:sp>
        <p:nvSpPr>
          <p:cNvPr id="6" name="Footer Placeholder 5"/>
          <p:cNvSpPr>
            <a:spLocks noGrp="1"/>
          </p:cNvSpPr>
          <p:nvPr>
            <p:ph type="ftr" sz="quarter" idx="11"/>
          </p:nvPr>
        </p:nvSpPr>
        <p:spPr>
          <a:xfrm>
            <a:off x="3124200" y="6248400"/>
            <a:ext cx="2895600" cy="457200"/>
          </a:xfrm>
          <a:prstGeom prst="rect">
            <a:avLst/>
          </a:prstGeom>
        </p:spPr>
        <p:txBody>
          <a:bodyPr/>
          <a:lstStyle>
            <a:lvl1pPr eaLnBrk="0" hangingPunct="0">
              <a:defRPr>
                <a:solidFill>
                  <a:srgbClr val="000000"/>
                </a:solidFill>
              </a:defRPr>
            </a:lvl1pPr>
          </a:lstStyle>
          <a:p>
            <a:pPr>
              <a:defRPr/>
            </a:pPr>
            <a:endParaRPr lang="en-US"/>
          </a:p>
        </p:txBody>
      </p:sp>
      <p:sp>
        <p:nvSpPr>
          <p:cNvPr id="7" name="Slide Number Placeholder 6"/>
          <p:cNvSpPr>
            <a:spLocks noGrp="1"/>
          </p:cNvSpPr>
          <p:nvPr>
            <p:ph type="sldNum" sz="quarter" idx="12"/>
          </p:nvPr>
        </p:nvSpPr>
        <p:spPr>
          <a:xfrm>
            <a:off x="6553200" y="6248400"/>
            <a:ext cx="1905000" cy="457200"/>
          </a:xfrm>
          <a:prstGeom prst="rect">
            <a:avLst/>
          </a:prstGeom>
        </p:spPr>
        <p:txBody>
          <a:bodyPr/>
          <a:lstStyle>
            <a:lvl1pPr eaLnBrk="0" hangingPunct="0">
              <a:defRPr>
                <a:solidFill>
                  <a:srgbClr val="000000"/>
                </a:solidFill>
              </a:defRPr>
            </a:lvl1pPr>
          </a:lstStyle>
          <a:p>
            <a:pPr>
              <a:defRPr/>
            </a:pPr>
            <a:fld id="{D2CC3897-6A55-4D83-B580-76E239168557}" type="slidenum">
              <a:rPr lang="en-US"/>
              <a:pPr>
                <a:defRPr/>
              </a:pPr>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AndTwoObj">
  <p:cSld name="Title, Conten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685800" y="609600"/>
            <a:ext cx="7772400" cy="11430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98120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00" y="1981200"/>
            <a:ext cx="3810000" cy="1981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648200" y="4114800"/>
            <a:ext cx="3810000" cy="1981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Date Placeholder 5"/>
          <p:cNvSpPr>
            <a:spLocks noGrp="1"/>
          </p:cNvSpPr>
          <p:nvPr>
            <p:ph type="dt" sz="half" idx="10"/>
          </p:nvPr>
        </p:nvSpPr>
        <p:spPr>
          <a:xfrm>
            <a:off x="685800" y="6248400"/>
            <a:ext cx="1905000" cy="457200"/>
          </a:xfrm>
          <a:prstGeom prst="rect">
            <a:avLst/>
          </a:prstGeom>
        </p:spPr>
        <p:txBody>
          <a:bodyPr/>
          <a:lstStyle>
            <a:lvl1pPr eaLnBrk="0" hangingPunct="0">
              <a:defRPr>
                <a:solidFill>
                  <a:srgbClr val="000000"/>
                </a:solidFill>
              </a:defRPr>
            </a:lvl1pPr>
          </a:lstStyle>
          <a:p>
            <a:pPr>
              <a:defRPr/>
            </a:pPr>
            <a:endParaRPr lang="en-US"/>
          </a:p>
        </p:txBody>
      </p:sp>
      <p:sp>
        <p:nvSpPr>
          <p:cNvPr id="7" name="Footer Placeholder 6"/>
          <p:cNvSpPr>
            <a:spLocks noGrp="1"/>
          </p:cNvSpPr>
          <p:nvPr>
            <p:ph type="ftr" sz="quarter" idx="11"/>
          </p:nvPr>
        </p:nvSpPr>
        <p:spPr>
          <a:xfrm>
            <a:off x="3124200" y="6248400"/>
            <a:ext cx="2895600" cy="457200"/>
          </a:xfrm>
          <a:prstGeom prst="rect">
            <a:avLst/>
          </a:prstGeom>
        </p:spPr>
        <p:txBody>
          <a:bodyPr/>
          <a:lstStyle>
            <a:lvl1pPr eaLnBrk="0" hangingPunct="0">
              <a:defRPr>
                <a:solidFill>
                  <a:srgbClr val="000000"/>
                </a:solidFill>
              </a:defRPr>
            </a:lvl1pPr>
          </a:lstStyle>
          <a:p>
            <a:pPr>
              <a:defRPr/>
            </a:pPr>
            <a:endParaRPr lang="en-US"/>
          </a:p>
        </p:txBody>
      </p:sp>
      <p:sp>
        <p:nvSpPr>
          <p:cNvPr id="8" name="Slide Number Placeholder 7"/>
          <p:cNvSpPr>
            <a:spLocks noGrp="1"/>
          </p:cNvSpPr>
          <p:nvPr>
            <p:ph type="sldNum" sz="quarter" idx="12"/>
          </p:nvPr>
        </p:nvSpPr>
        <p:spPr>
          <a:xfrm>
            <a:off x="6553200" y="6248400"/>
            <a:ext cx="1905000" cy="457200"/>
          </a:xfrm>
          <a:prstGeom prst="rect">
            <a:avLst/>
          </a:prstGeom>
        </p:spPr>
        <p:txBody>
          <a:bodyPr/>
          <a:lstStyle>
            <a:lvl1pPr eaLnBrk="0" hangingPunct="0">
              <a:defRPr>
                <a:solidFill>
                  <a:srgbClr val="000000"/>
                </a:solidFill>
              </a:defRPr>
            </a:lvl1pPr>
          </a:lstStyle>
          <a:p>
            <a:pPr>
              <a:defRPr/>
            </a:pPr>
            <a:fld id="{2248D3DA-FB7C-43B6-8D33-4D29CE3EB45C}" type="slidenum">
              <a:rPr lang="en-US"/>
              <a:pPr>
                <a:defRPr/>
              </a:pPr>
              <a:t>‹#›</a:t>
            </a:fld>
            <a:endParaRPr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Only">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457200" y="274638"/>
            <a:ext cx="8229600" cy="5851525"/>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026" name="Picture 2" descr="ACU Corner"/>
          <p:cNvPicPr>
            <a:picLocks noChangeAspect="1" noChangeArrowheads="1"/>
          </p:cNvPicPr>
          <p:nvPr userDrawn="1"/>
        </p:nvPicPr>
        <p:blipFill>
          <a:blip r:embed="rId18" cstate="print"/>
          <a:srcRect/>
          <a:stretch>
            <a:fillRect/>
          </a:stretch>
        </p:blipFill>
        <p:spPr bwMode="auto">
          <a:xfrm>
            <a:off x="5334000" y="2419350"/>
            <a:ext cx="3810000" cy="4438650"/>
          </a:xfrm>
          <a:prstGeom prst="rect">
            <a:avLst/>
          </a:prstGeom>
          <a:noFill/>
          <a:ln w="9525">
            <a:noFill/>
            <a:miter lim="800000"/>
            <a:headEnd/>
            <a:tailEnd/>
          </a:ln>
        </p:spPr>
      </p:pic>
      <p:pic>
        <p:nvPicPr>
          <p:cNvPr id="1027" name="Picture 3" descr="ACU Corner"/>
          <p:cNvPicPr>
            <a:picLocks noChangeAspect="1" noChangeArrowheads="1"/>
          </p:cNvPicPr>
          <p:nvPr userDrawn="1"/>
        </p:nvPicPr>
        <p:blipFill>
          <a:blip r:embed="rId19" cstate="print"/>
          <a:srcRect/>
          <a:stretch>
            <a:fillRect/>
          </a:stretch>
        </p:blipFill>
        <p:spPr bwMode="auto">
          <a:xfrm>
            <a:off x="0" y="0"/>
            <a:ext cx="3810000" cy="4438650"/>
          </a:xfrm>
          <a:prstGeom prst="rect">
            <a:avLst/>
          </a:prstGeom>
          <a:noFill/>
          <a:ln w="9525">
            <a:noFill/>
            <a:miter lim="800000"/>
            <a:headEnd/>
            <a:tailEnd/>
          </a:ln>
        </p:spPr>
      </p:pic>
      <p:sp>
        <p:nvSpPr>
          <p:cNvPr id="1028" name="Rectangle 10"/>
          <p:cNvSpPr>
            <a:spLocks noGrp="1" noChangeArrowheads="1"/>
          </p:cNvSpPr>
          <p:nvPr>
            <p:ph type="title"/>
          </p:nvPr>
        </p:nvSpPr>
        <p:spPr bwMode="auto">
          <a:xfrm>
            <a:off x="457200" y="685800"/>
            <a:ext cx="8229600" cy="762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spAutoFit/>
          </a:bodyPr>
          <a:lstStyle/>
          <a:p>
            <a:pPr lvl="0"/>
            <a:r>
              <a:rPr lang="en-US" smtClean="0"/>
              <a:t>Click to edit Master title style</a:t>
            </a:r>
          </a:p>
        </p:txBody>
      </p:sp>
      <p:sp>
        <p:nvSpPr>
          <p:cNvPr id="1029" name="Rectangle 11"/>
          <p:cNvSpPr>
            <a:spLocks noGrp="1" noChangeArrowheads="1"/>
          </p:cNvSpPr>
          <p:nvPr>
            <p:ph type="body" idx="1"/>
          </p:nvPr>
        </p:nvSpPr>
        <p:spPr bwMode="auto">
          <a:xfrm>
            <a:off x="381000" y="16764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Tree>
  </p:cSld>
  <p:clrMap bg1="lt1" tx1="dk1" bg2="lt2" tx2="dk2" accent1="accent1" accent2="accent2" accent3="accent3" accent4="accent4" accent5="accent5" accent6="accent6" hlink="hlink" folHlink="folHlink"/>
  <p:sldLayoutIdLst>
    <p:sldLayoutId id="2147483746" r:id="rId1"/>
    <p:sldLayoutId id="2147483747" r:id="rId2"/>
    <p:sldLayoutId id="2147483748" r:id="rId3"/>
    <p:sldLayoutId id="2147483749" r:id="rId4"/>
    <p:sldLayoutId id="2147483750" r:id="rId5"/>
    <p:sldLayoutId id="2147483751" r:id="rId6"/>
    <p:sldLayoutId id="2147483752" r:id="rId7"/>
    <p:sldLayoutId id="2147483753" r:id="rId8"/>
    <p:sldLayoutId id="2147483754" r:id="rId9"/>
    <p:sldLayoutId id="2147483755" r:id="rId10"/>
    <p:sldLayoutId id="2147483756" r:id="rId11"/>
    <p:sldLayoutId id="2147483757" r:id="rId12"/>
    <p:sldLayoutId id="2147483758" r:id="rId13"/>
    <p:sldLayoutId id="2147483760" r:id="rId14"/>
    <p:sldLayoutId id="2147483761" r:id="rId15"/>
    <p:sldLayoutId id="2147483759" r:id="rId16"/>
  </p:sldLayoutIdLst>
  <p:hf hdr="0" ft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hyperlink" Target="Fair%20Price.xls" TargetMode="External"/><Relationship Id="rId2" Type="http://schemas.openxmlformats.org/officeDocument/2006/relationships/notesSlide" Target="../notesSlides/notesSlide13.xml"/><Relationship Id="rId1" Type="http://schemas.openxmlformats.org/officeDocument/2006/relationships/slideLayout" Target="../slideLayouts/slideLayout6.xml"/><Relationship Id="rId4" Type="http://schemas.openxmlformats.org/officeDocument/2006/relationships/image" Target="../media/image12.jpe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4.wmf"/><Relationship Id="rId2" Type="http://schemas.openxmlformats.org/officeDocument/2006/relationships/notesSlide" Target="../notesSlides/notesSlide19.xml"/><Relationship Id="rId1" Type="http://schemas.openxmlformats.org/officeDocument/2006/relationships/slideLayout" Target="../slideLayouts/slideLayout2.xml"/><Relationship Id="rId4" Type="http://schemas.openxmlformats.org/officeDocument/2006/relationships/image" Target="../media/image15.wmf"/></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18.gif"/><Relationship Id="rId2" Type="http://schemas.openxmlformats.org/officeDocument/2006/relationships/notesSlide" Target="../notesSlides/notesSlide24.xml"/><Relationship Id="rId1" Type="http://schemas.openxmlformats.org/officeDocument/2006/relationships/slideLayout" Target="../slideLayouts/slideLayout2.xml"/><Relationship Id="rId4" Type="http://schemas.openxmlformats.org/officeDocument/2006/relationships/image" Target="../media/image19.wmf"/></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wmf"/><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20.wmf"/><Relationship Id="rId2" Type="http://schemas.openxmlformats.org/officeDocument/2006/relationships/notesSlide" Target="../notesSlides/notesSlide30.xml"/><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7.xml"/><Relationship Id="rId1" Type="http://schemas.openxmlformats.org/officeDocument/2006/relationships/slideLayout" Target="../slideLayouts/slideLayout7.xml"/><Relationship Id="rId4" Type="http://schemas.openxmlformats.org/officeDocument/2006/relationships/image" Target="../media/image8.jpeg"/></Relationships>
</file>

<file path=ppt/slides/_rels/slide8.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8.xml"/><Relationship Id="rId1" Type="http://schemas.openxmlformats.org/officeDocument/2006/relationships/slideLayout" Target="../slideLayouts/slideLayout7.xml"/><Relationship Id="rId4" Type="http://schemas.openxmlformats.org/officeDocument/2006/relationships/image" Target="../media/image10.jpeg"/></Relationships>
</file>

<file path=ppt/slides/_rels/slide9.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9336" name="Rectangle 8"/>
          <p:cNvSpPr>
            <a:spLocks noGrp="1" noChangeArrowheads="1"/>
          </p:cNvSpPr>
          <p:nvPr>
            <p:ph type="ctrTitle"/>
          </p:nvPr>
        </p:nvSpPr>
        <p:spPr>
          <a:xfrm>
            <a:off x="685800" y="304433"/>
            <a:ext cx="7772400" cy="830997"/>
          </a:xfrm>
        </p:spPr>
        <p:txBody>
          <a:bodyPr/>
          <a:lstStyle/>
          <a:p>
            <a:r>
              <a:rPr lang="en-US" sz="4800" b="1" dirty="0" smtClean="0">
                <a:solidFill>
                  <a:schemeClr val="tx1"/>
                </a:solidFill>
              </a:rPr>
              <a:t>Car Buying</a:t>
            </a:r>
            <a:endParaRPr lang="en-US" sz="4800" b="1" dirty="0" smtClean="0"/>
          </a:p>
        </p:txBody>
      </p:sp>
      <p:sp>
        <p:nvSpPr>
          <p:cNvPr id="99337" name="Rectangle 9"/>
          <p:cNvSpPr>
            <a:spLocks noGrp="1" noChangeArrowheads="1"/>
          </p:cNvSpPr>
          <p:nvPr>
            <p:ph type="subTitle" idx="1"/>
          </p:nvPr>
        </p:nvSpPr>
        <p:spPr>
          <a:xfrm>
            <a:off x="1219200" y="5334000"/>
            <a:ext cx="6400800" cy="1524000"/>
          </a:xfrm>
        </p:spPr>
        <p:txBody>
          <a:bodyPr anchor="ctr"/>
          <a:lstStyle/>
          <a:p>
            <a:r>
              <a:rPr lang="en-US" sz="3600" b="1" dirty="0" smtClean="0"/>
              <a:t>Learning Activity 7</a:t>
            </a:r>
          </a:p>
        </p:txBody>
      </p:sp>
      <p:pic>
        <p:nvPicPr>
          <p:cNvPr id="5" name="Picture 6" descr="j0198602"/>
          <p:cNvPicPr>
            <a:picLocks noChangeAspect="1" noChangeArrowheads="1"/>
          </p:cNvPicPr>
          <p:nvPr/>
        </p:nvPicPr>
        <p:blipFill>
          <a:blip r:embed="rId3" cstate="print"/>
          <a:stretch>
            <a:fillRect/>
          </a:stretch>
        </p:blipFill>
        <p:spPr bwMode="auto">
          <a:xfrm>
            <a:off x="1828800" y="1524000"/>
            <a:ext cx="5029200" cy="3989608"/>
          </a:xfrm>
          <a:prstGeom prst="rect">
            <a:avLst/>
          </a:prstGeom>
          <a:no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528" fill="hold" grpId="0" nodeType="afterEffect">
                                  <p:stCondLst>
                                    <p:cond delay="0"/>
                                  </p:stCondLst>
                                  <p:childTnLst>
                                    <p:set>
                                      <p:cBhvr>
                                        <p:cTn id="6" dur="1" fill="hold">
                                          <p:stCondLst>
                                            <p:cond delay="0"/>
                                          </p:stCondLst>
                                        </p:cTn>
                                        <p:tgtEl>
                                          <p:spTgt spid="99336"/>
                                        </p:tgtEl>
                                        <p:attrNameLst>
                                          <p:attrName>style.visibility</p:attrName>
                                        </p:attrNameLst>
                                      </p:cBhvr>
                                      <p:to>
                                        <p:strVal val="visible"/>
                                      </p:to>
                                    </p:set>
                                    <p:anim calcmode="lin" valueType="num">
                                      <p:cBhvr>
                                        <p:cTn id="7" dur="500" fill="hold"/>
                                        <p:tgtEl>
                                          <p:spTgt spid="99336"/>
                                        </p:tgtEl>
                                        <p:attrNameLst>
                                          <p:attrName>ppt_w</p:attrName>
                                        </p:attrNameLst>
                                      </p:cBhvr>
                                      <p:tavLst>
                                        <p:tav tm="0">
                                          <p:val>
                                            <p:fltVal val="0"/>
                                          </p:val>
                                        </p:tav>
                                        <p:tav tm="100000">
                                          <p:val>
                                            <p:strVal val="#ppt_w"/>
                                          </p:val>
                                        </p:tav>
                                      </p:tavLst>
                                    </p:anim>
                                    <p:anim calcmode="lin" valueType="num">
                                      <p:cBhvr>
                                        <p:cTn id="8" dur="500" fill="hold"/>
                                        <p:tgtEl>
                                          <p:spTgt spid="99336"/>
                                        </p:tgtEl>
                                        <p:attrNameLst>
                                          <p:attrName>ppt_h</p:attrName>
                                        </p:attrNameLst>
                                      </p:cBhvr>
                                      <p:tavLst>
                                        <p:tav tm="0">
                                          <p:val>
                                            <p:fltVal val="0"/>
                                          </p:val>
                                        </p:tav>
                                        <p:tav tm="100000">
                                          <p:val>
                                            <p:strVal val="#ppt_h"/>
                                          </p:val>
                                        </p:tav>
                                      </p:tavLst>
                                    </p:anim>
                                    <p:anim calcmode="lin" valueType="num">
                                      <p:cBhvr>
                                        <p:cTn id="9" dur="500" fill="hold"/>
                                        <p:tgtEl>
                                          <p:spTgt spid="99336"/>
                                        </p:tgtEl>
                                        <p:attrNameLst>
                                          <p:attrName>ppt_x</p:attrName>
                                        </p:attrNameLst>
                                      </p:cBhvr>
                                      <p:tavLst>
                                        <p:tav tm="0">
                                          <p:val>
                                            <p:fltVal val="0.5"/>
                                          </p:val>
                                        </p:tav>
                                        <p:tav tm="100000">
                                          <p:val>
                                            <p:strVal val="#ppt_x"/>
                                          </p:val>
                                        </p:tav>
                                      </p:tavLst>
                                    </p:anim>
                                    <p:anim calcmode="lin" valueType="num">
                                      <p:cBhvr>
                                        <p:cTn id="10" dur="500" fill="hold"/>
                                        <p:tgtEl>
                                          <p:spTgt spid="99336"/>
                                        </p:tgtEl>
                                        <p:attrNameLst>
                                          <p:attrName>ppt_y</p:attrName>
                                        </p:attrNameLst>
                                      </p:cBhvr>
                                      <p:tavLst>
                                        <p:tav tm="0">
                                          <p:val>
                                            <p:fltVal val="0.5"/>
                                          </p:val>
                                        </p:tav>
                                        <p:tav tm="100000">
                                          <p:val>
                                            <p:strVal val="#ppt_y"/>
                                          </p:val>
                                        </p:tav>
                                      </p:tavLst>
                                    </p:anim>
                                  </p:childTnLst>
                                </p:cTn>
                              </p:par>
                            </p:childTnLst>
                          </p:cTn>
                        </p:par>
                        <p:par>
                          <p:cTn id="11" fill="hold">
                            <p:stCondLst>
                              <p:cond delay="500"/>
                            </p:stCondLst>
                            <p:childTnLst>
                              <p:par>
                                <p:cTn id="12" presetID="23" presetClass="entr" presetSubtype="528" fill="hold" grpId="0" nodeType="afterEffect">
                                  <p:stCondLst>
                                    <p:cond delay="0"/>
                                  </p:stCondLst>
                                  <p:childTnLst>
                                    <p:set>
                                      <p:cBhvr>
                                        <p:cTn id="13" dur="1" fill="hold">
                                          <p:stCondLst>
                                            <p:cond delay="0"/>
                                          </p:stCondLst>
                                        </p:cTn>
                                        <p:tgtEl>
                                          <p:spTgt spid="99337"/>
                                        </p:tgtEl>
                                        <p:attrNameLst>
                                          <p:attrName>style.visibility</p:attrName>
                                        </p:attrNameLst>
                                      </p:cBhvr>
                                      <p:to>
                                        <p:strVal val="visible"/>
                                      </p:to>
                                    </p:set>
                                    <p:anim calcmode="lin" valueType="num">
                                      <p:cBhvr>
                                        <p:cTn id="14" dur="500" fill="hold"/>
                                        <p:tgtEl>
                                          <p:spTgt spid="99337"/>
                                        </p:tgtEl>
                                        <p:attrNameLst>
                                          <p:attrName>ppt_w</p:attrName>
                                        </p:attrNameLst>
                                      </p:cBhvr>
                                      <p:tavLst>
                                        <p:tav tm="0">
                                          <p:val>
                                            <p:fltVal val="0"/>
                                          </p:val>
                                        </p:tav>
                                        <p:tav tm="100000">
                                          <p:val>
                                            <p:strVal val="#ppt_w"/>
                                          </p:val>
                                        </p:tav>
                                      </p:tavLst>
                                    </p:anim>
                                    <p:anim calcmode="lin" valueType="num">
                                      <p:cBhvr>
                                        <p:cTn id="15" dur="500" fill="hold"/>
                                        <p:tgtEl>
                                          <p:spTgt spid="99337"/>
                                        </p:tgtEl>
                                        <p:attrNameLst>
                                          <p:attrName>ppt_h</p:attrName>
                                        </p:attrNameLst>
                                      </p:cBhvr>
                                      <p:tavLst>
                                        <p:tav tm="0">
                                          <p:val>
                                            <p:fltVal val="0"/>
                                          </p:val>
                                        </p:tav>
                                        <p:tav tm="100000">
                                          <p:val>
                                            <p:strVal val="#ppt_h"/>
                                          </p:val>
                                        </p:tav>
                                      </p:tavLst>
                                    </p:anim>
                                    <p:anim calcmode="lin" valueType="num">
                                      <p:cBhvr>
                                        <p:cTn id="16" dur="500" fill="hold"/>
                                        <p:tgtEl>
                                          <p:spTgt spid="99337"/>
                                        </p:tgtEl>
                                        <p:attrNameLst>
                                          <p:attrName>ppt_x</p:attrName>
                                        </p:attrNameLst>
                                      </p:cBhvr>
                                      <p:tavLst>
                                        <p:tav tm="0">
                                          <p:val>
                                            <p:fltVal val="0.5"/>
                                          </p:val>
                                        </p:tav>
                                        <p:tav tm="100000">
                                          <p:val>
                                            <p:strVal val="#ppt_x"/>
                                          </p:val>
                                        </p:tav>
                                      </p:tavLst>
                                    </p:anim>
                                    <p:anim calcmode="lin" valueType="num">
                                      <p:cBhvr>
                                        <p:cTn id="17" dur="500" fill="hold"/>
                                        <p:tgtEl>
                                          <p:spTgt spid="99337"/>
                                        </p:tgtEl>
                                        <p:attrNameLst>
                                          <p:attrName>ppt_y</p:attrName>
                                        </p:attrNameLst>
                                      </p:cBhvr>
                                      <p:tavLst>
                                        <p:tav tm="0">
                                          <p:val>
                                            <p:fltVal val="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9336" grpId="0" autoUpdateAnimBg="0"/>
      <p:bldP spid="99337" grpId="0" autoUpdateAnimBg="0"/>
    </p:bldLst>
  </p:timing>
</p:sld>
</file>

<file path=ppt/slides/slide1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242" name="Rectangle 2"/>
          <p:cNvSpPr>
            <a:spLocks noGrp="1" noChangeArrowheads="1"/>
          </p:cNvSpPr>
          <p:nvPr>
            <p:ph type="title" idx="4294967295"/>
          </p:nvPr>
        </p:nvSpPr>
        <p:spPr>
          <a:xfrm>
            <a:off x="0" y="457200"/>
            <a:ext cx="9144000" cy="1143000"/>
          </a:xfrm>
        </p:spPr>
        <p:txBody>
          <a:bodyPr/>
          <a:lstStyle/>
          <a:p>
            <a:pPr eaLnBrk="1" hangingPunct="1"/>
            <a:r>
              <a:rPr lang="en-US" b="1" dirty="0" smtClean="0"/>
              <a:t>USED CAR CONSIDERATIONS</a:t>
            </a:r>
            <a:endParaRPr lang="en-US" dirty="0" smtClean="0"/>
          </a:p>
        </p:txBody>
      </p:sp>
      <p:sp>
        <p:nvSpPr>
          <p:cNvPr id="10243" name="Rectangle 3"/>
          <p:cNvSpPr>
            <a:spLocks noGrp="1" noChangeArrowheads="1"/>
          </p:cNvSpPr>
          <p:nvPr>
            <p:ph type="body" idx="4294967295"/>
          </p:nvPr>
        </p:nvSpPr>
        <p:spPr>
          <a:xfrm>
            <a:off x="685800" y="1981200"/>
            <a:ext cx="7772400" cy="685800"/>
          </a:xfrm>
        </p:spPr>
        <p:txBody>
          <a:bodyPr/>
          <a:lstStyle/>
          <a:p>
            <a:pPr eaLnBrk="1" hangingPunct="1"/>
            <a:r>
              <a:rPr lang="en-US" smtClean="0">
                <a:solidFill>
                  <a:schemeClr val="tx2"/>
                </a:solidFill>
              </a:rPr>
              <a:t>Cost                                 LOWER</a:t>
            </a:r>
          </a:p>
        </p:txBody>
      </p:sp>
      <p:sp>
        <p:nvSpPr>
          <p:cNvPr id="10244" name="Rectangle 4"/>
          <p:cNvSpPr>
            <a:spLocks noChangeArrowheads="1"/>
          </p:cNvSpPr>
          <p:nvPr/>
        </p:nvSpPr>
        <p:spPr bwMode="auto">
          <a:xfrm>
            <a:off x="679450" y="2559050"/>
            <a:ext cx="8083550" cy="2057400"/>
          </a:xfrm>
          <a:prstGeom prst="rect">
            <a:avLst/>
          </a:prstGeom>
          <a:noFill/>
          <a:ln w="9525">
            <a:noFill/>
            <a:miter lim="800000"/>
            <a:headEnd/>
            <a:tailEnd/>
          </a:ln>
        </p:spPr>
        <p:txBody>
          <a:bodyPr/>
          <a:lstStyle/>
          <a:p>
            <a:pPr marL="342900" indent="-342900">
              <a:spcBef>
                <a:spcPct val="20000"/>
              </a:spcBef>
              <a:buFontTx/>
              <a:buChar char="•"/>
            </a:pPr>
            <a:r>
              <a:rPr lang="en-US" sz="3200" dirty="0">
                <a:solidFill>
                  <a:schemeClr val="tx2"/>
                </a:solidFill>
              </a:rPr>
              <a:t>Mechanical Problems      POSSIBLE</a:t>
            </a:r>
          </a:p>
          <a:p>
            <a:pPr marL="342900" indent="-342900">
              <a:spcBef>
                <a:spcPct val="20000"/>
              </a:spcBef>
              <a:buFontTx/>
              <a:buChar char="•"/>
            </a:pPr>
            <a:r>
              <a:rPr lang="en-US" sz="3200" dirty="0">
                <a:solidFill>
                  <a:schemeClr val="tx2"/>
                </a:solidFill>
              </a:rPr>
              <a:t>Depreciation                    MINIMAL</a:t>
            </a:r>
          </a:p>
          <a:p>
            <a:pPr marL="342900" indent="-342900">
              <a:spcBef>
                <a:spcPct val="20000"/>
              </a:spcBef>
              <a:buFontTx/>
              <a:buChar char="•"/>
            </a:pPr>
            <a:r>
              <a:rPr lang="en-US" sz="3200" dirty="0">
                <a:solidFill>
                  <a:schemeClr val="tx2"/>
                </a:solidFill>
              </a:rPr>
              <a:t>Warranty                          UNLIKELY					           (older models)</a:t>
            </a:r>
          </a:p>
        </p:txBody>
      </p:sp>
      <p:pic>
        <p:nvPicPr>
          <p:cNvPr id="13318" name="Picture 14" descr="http://web-cars.com/images/vette_img/W72HV_CH004_a.jpg"/>
          <p:cNvPicPr>
            <a:picLocks noChangeAspect="1" noChangeArrowheads="1"/>
          </p:cNvPicPr>
          <p:nvPr/>
        </p:nvPicPr>
        <p:blipFill>
          <a:blip r:embed="rId3" cstate="print"/>
          <a:srcRect/>
          <a:stretch>
            <a:fillRect/>
          </a:stretch>
        </p:blipFill>
        <p:spPr bwMode="auto">
          <a:xfrm>
            <a:off x="2819400" y="4572000"/>
            <a:ext cx="2743200" cy="1959429"/>
          </a:xfrm>
          <a:prstGeom prst="rect">
            <a:avLst/>
          </a:prstGeom>
          <a:noFill/>
          <a:ln w="9525">
            <a:noFill/>
            <a:miter lim="800000"/>
            <a:headEnd/>
            <a:tailEnd/>
          </a:ln>
        </p:spPr>
      </p:pic>
      <p:sp>
        <p:nvSpPr>
          <p:cNvPr id="7" name="Slide Number Placeholder 10"/>
          <p:cNvSpPr txBox="1">
            <a:spLocks/>
          </p:cNvSpPr>
          <p:nvPr/>
        </p:nvSpPr>
        <p:spPr bwMode="auto">
          <a:xfrm>
            <a:off x="7239000" y="6400800"/>
            <a:ext cx="1905000" cy="457200"/>
          </a:xfrm>
          <a:prstGeom prst="rect">
            <a:avLst/>
          </a:prstGeom>
          <a:noFill/>
          <a:ln w="9525">
            <a:noFill/>
            <a:miter lim="800000"/>
            <a:headEnd/>
            <a:tailEnd/>
          </a:ln>
        </p:spPr>
        <p:txBody>
          <a:bodyPr/>
          <a:lstStyle/>
          <a:p>
            <a:pPr algn="ctr"/>
            <a:r>
              <a:rPr lang="en-US" sz="1200" dirty="0" smtClean="0"/>
              <a:t>7-</a:t>
            </a:r>
            <a:fld id="{76983DB8-42F6-4238-AABE-A50C94B53D3A}" type="slidenum">
              <a:rPr lang="en-US" sz="1200" smtClean="0"/>
              <a:pPr algn="ctr"/>
              <a:t>10</a:t>
            </a:fld>
            <a:endParaRPr lang="en-US" sz="12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528" fill="hold" grpId="0" nodeType="afterEffect">
                                  <p:stCondLst>
                                    <p:cond delay="0"/>
                                  </p:stCondLst>
                                  <p:childTnLst>
                                    <p:set>
                                      <p:cBhvr>
                                        <p:cTn id="6" dur="1" fill="hold">
                                          <p:stCondLst>
                                            <p:cond delay="0"/>
                                          </p:stCondLst>
                                        </p:cTn>
                                        <p:tgtEl>
                                          <p:spTgt spid="10242"/>
                                        </p:tgtEl>
                                        <p:attrNameLst>
                                          <p:attrName>style.visibility</p:attrName>
                                        </p:attrNameLst>
                                      </p:cBhvr>
                                      <p:to>
                                        <p:strVal val="visible"/>
                                      </p:to>
                                    </p:set>
                                    <p:anim calcmode="lin" valueType="num">
                                      <p:cBhvr>
                                        <p:cTn id="7" dur="500" fill="hold"/>
                                        <p:tgtEl>
                                          <p:spTgt spid="10242"/>
                                        </p:tgtEl>
                                        <p:attrNameLst>
                                          <p:attrName>ppt_w</p:attrName>
                                        </p:attrNameLst>
                                      </p:cBhvr>
                                      <p:tavLst>
                                        <p:tav tm="0">
                                          <p:val>
                                            <p:fltVal val="0"/>
                                          </p:val>
                                        </p:tav>
                                        <p:tav tm="100000">
                                          <p:val>
                                            <p:strVal val="#ppt_w"/>
                                          </p:val>
                                        </p:tav>
                                      </p:tavLst>
                                    </p:anim>
                                    <p:anim calcmode="lin" valueType="num">
                                      <p:cBhvr>
                                        <p:cTn id="8" dur="500" fill="hold"/>
                                        <p:tgtEl>
                                          <p:spTgt spid="10242"/>
                                        </p:tgtEl>
                                        <p:attrNameLst>
                                          <p:attrName>ppt_h</p:attrName>
                                        </p:attrNameLst>
                                      </p:cBhvr>
                                      <p:tavLst>
                                        <p:tav tm="0">
                                          <p:val>
                                            <p:fltVal val="0"/>
                                          </p:val>
                                        </p:tav>
                                        <p:tav tm="100000">
                                          <p:val>
                                            <p:strVal val="#ppt_h"/>
                                          </p:val>
                                        </p:tav>
                                      </p:tavLst>
                                    </p:anim>
                                    <p:anim calcmode="lin" valueType="num">
                                      <p:cBhvr>
                                        <p:cTn id="9" dur="500" fill="hold"/>
                                        <p:tgtEl>
                                          <p:spTgt spid="10242"/>
                                        </p:tgtEl>
                                        <p:attrNameLst>
                                          <p:attrName>ppt_x</p:attrName>
                                        </p:attrNameLst>
                                      </p:cBhvr>
                                      <p:tavLst>
                                        <p:tav tm="0">
                                          <p:val>
                                            <p:fltVal val="0.5"/>
                                          </p:val>
                                        </p:tav>
                                        <p:tav tm="100000">
                                          <p:val>
                                            <p:strVal val="#ppt_x"/>
                                          </p:val>
                                        </p:tav>
                                      </p:tavLst>
                                    </p:anim>
                                    <p:anim calcmode="lin" valueType="num">
                                      <p:cBhvr>
                                        <p:cTn id="10" dur="500" fill="hold"/>
                                        <p:tgtEl>
                                          <p:spTgt spid="10242"/>
                                        </p:tgtEl>
                                        <p:attrNameLst>
                                          <p:attrName>ppt_y</p:attrName>
                                        </p:attrNameLst>
                                      </p:cBhvr>
                                      <p:tavLst>
                                        <p:tav tm="0">
                                          <p:val>
                                            <p:fltVal val="0.5"/>
                                          </p:val>
                                        </p:tav>
                                        <p:tav tm="100000">
                                          <p:val>
                                            <p:strVal val="#ppt_y"/>
                                          </p:val>
                                        </p:tav>
                                      </p:tavLst>
                                    </p:anim>
                                  </p:childTnLst>
                                </p:cTn>
                              </p:par>
                            </p:childTnLst>
                          </p:cTn>
                        </p:par>
                        <p:par>
                          <p:cTn id="11" fill="hold">
                            <p:stCondLst>
                              <p:cond delay="500"/>
                            </p:stCondLst>
                            <p:childTnLst>
                              <p:par>
                                <p:cTn id="12" presetID="2" presetClass="entr" presetSubtype="8" fill="hold" grpId="0" nodeType="afterEffect">
                                  <p:stCondLst>
                                    <p:cond delay="0"/>
                                  </p:stCondLst>
                                  <p:childTnLst>
                                    <p:set>
                                      <p:cBhvr>
                                        <p:cTn id="13" dur="1" fill="hold">
                                          <p:stCondLst>
                                            <p:cond delay="0"/>
                                          </p:stCondLst>
                                        </p:cTn>
                                        <p:tgtEl>
                                          <p:spTgt spid="10243"/>
                                        </p:tgtEl>
                                        <p:attrNameLst>
                                          <p:attrName>style.visibility</p:attrName>
                                        </p:attrNameLst>
                                      </p:cBhvr>
                                      <p:to>
                                        <p:strVal val="visible"/>
                                      </p:to>
                                    </p:set>
                                    <p:anim calcmode="lin" valueType="num">
                                      <p:cBhvr additive="base">
                                        <p:cTn id="14" dur="500" fill="hold"/>
                                        <p:tgtEl>
                                          <p:spTgt spid="10243"/>
                                        </p:tgtEl>
                                        <p:attrNameLst>
                                          <p:attrName>ppt_x</p:attrName>
                                        </p:attrNameLst>
                                      </p:cBhvr>
                                      <p:tavLst>
                                        <p:tav tm="0">
                                          <p:val>
                                            <p:strVal val="0-#ppt_w/2"/>
                                          </p:val>
                                        </p:tav>
                                        <p:tav tm="100000">
                                          <p:val>
                                            <p:strVal val="#ppt_x"/>
                                          </p:val>
                                        </p:tav>
                                      </p:tavLst>
                                    </p:anim>
                                    <p:anim calcmode="lin" valueType="num">
                                      <p:cBhvr additive="base">
                                        <p:cTn id="15" dur="500" fill="hold"/>
                                        <p:tgtEl>
                                          <p:spTgt spid="10243"/>
                                        </p:tgtEl>
                                        <p:attrNameLst>
                                          <p:attrName>ppt_y</p:attrName>
                                        </p:attrNameLst>
                                      </p:cBhvr>
                                      <p:tavLst>
                                        <p:tav tm="0">
                                          <p:val>
                                            <p:strVal val="#ppt_y"/>
                                          </p:val>
                                        </p:tav>
                                        <p:tav tm="100000">
                                          <p:val>
                                            <p:strVal val="#ppt_y"/>
                                          </p:val>
                                        </p:tav>
                                      </p:tavLst>
                                    </p:anim>
                                  </p:childTnLst>
                                </p:cTn>
                              </p:par>
                            </p:childTnLst>
                          </p:cTn>
                        </p:par>
                        <p:par>
                          <p:cTn id="16" fill="hold">
                            <p:stCondLst>
                              <p:cond delay="1000"/>
                            </p:stCondLst>
                            <p:childTnLst>
                              <p:par>
                                <p:cTn id="17" presetID="2" presetClass="entr" presetSubtype="8" fill="hold" grpId="0" nodeType="afterEffect">
                                  <p:stCondLst>
                                    <p:cond delay="0"/>
                                  </p:stCondLst>
                                  <p:childTnLst>
                                    <p:set>
                                      <p:cBhvr>
                                        <p:cTn id="18" dur="1" fill="hold">
                                          <p:stCondLst>
                                            <p:cond delay="0"/>
                                          </p:stCondLst>
                                        </p:cTn>
                                        <p:tgtEl>
                                          <p:spTgt spid="10244"/>
                                        </p:tgtEl>
                                        <p:attrNameLst>
                                          <p:attrName>style.visibility</p:attrName>
                                        </p:attrNameLst>
                                      </p:cBhvr>
                                      <p:to>
                                        <p:strVal val="visible"/>
                                      </p:to>
                                    </p:set>
                                    <p:anim calcmode="lin" valueType="num">
                                      <p:cBhvr additive="base">
                                        <p:cTn id="19" dur="500" fill="hold"/>
                                        <p:tgtEl>
                                          <p:spTgt spid="10244"/>
                                        </p:tgtEl>
                                        <p:attrNameLst>
                                          <p:attrName>ppt_x</p:attrName>
                                        </p:attrNameLst>
                                      </p:cBhvr>
                                      <p:tavLst>
                                        <p:tav tm="0">
                                          <p:val>
                                            <p:strVal val="0-#ppt_w/2"/>
                                          </p:val>
                                        </p:tav>
                                        <p:tav tm="100000">
                                          <p:val>
                                            <p:strVal val="#ppt_x"/>
                                          </p:val>
                                        </p:tav>
                                      </p:tavLst>
                                    </p:anim>
                                    <p:anim calcmode="lin" valueType="num">
                                      <p:cBhvr additive="base">
                                        <p:cTn id="20" dur="500" fill="hold"/>
                                        <p:tgtEl>
                                          <p:spTgt spid="1024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2" grpId="0" autoUpdateAnimBg="0"/>
      <p:bldP spid="10243" grpId="0" autoUpdateAnimBg="0"/>
      <p:bldP spid="10244" grpId="0" autoUpdateAnimBg="0"/>
    </p:bldLst>
  </p:timing>
</p:sld>
</file>

<file path=ppt/slides/slide1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3186" name="Rectangle 2"/>
          <p:cNvSpPr>
            <a:spLocks noGrp="1" noChangeArrowheads="1"/>
          </p:cNvSpPr>
          <p:nvPr>
            <p:ph type="title" idx="4294967295"/>
          </p:nvPr>
        </p:nvSpPr>
        <p:spPr>
          <a:xfrm>
            <a:off x="838200" y="228600"/>
            <a:ext cx="7772400" cy="1143000"/>
          </a:xfrm>
        </p:spPr>
        <p:txBody>
          <a:bodyPr/>
          <a:lstStyle/>
          <a:p>
            <a:pPr eaLnBrk="1" hangingPunct="1"/>
            <a:r>
              <a:rPr lang="en-US" b="1" smtClean="0"/>
              <a:t>EVALUATING DEALERS</a:t>
            </a:r>
          </a:p>
        </p:txBody>
      </p:sp>
      <p:pic>
        <p:nvPicPr>
          <p:cNvPr id="14340" name="Picture 10" descr="http://3.bp.blogspot.com/_Dm4sFu73cJo/R0sF7eWkgRI/AAAAAAAAD1s/bVY2X1Rq1vg/s400/01aused_car_salesman.jpg"/>
          <p:cNvPicPr>
            <a:picLocks noChangeAspect="1" noChangeArrowheads="1"/>
          </p:cNvPicPr>
          <p:nvPr/>
        </p:nvPicPr>
        <p:blipFill>
          <a:blip r:embed="rId3" cstate="print"/>
          <a:stretch>
            <a:fillRect/>
          </a:stretch>
        </p:blipFill>
        <p:spPr bwMode="auto">
          <a:xfrm>
            <a:off x="1790700" y="1597533"/>
            <a:ext cx="5562600" cy="4422267"/>
          </a:xfrm>
          <a:prstGeom prst="rect">
            <a:avLst/>
          </a:prstGeom>
          <a:noFill/>
          <a:ln>
            <a:noFill/>
          </a:ln>
        </p:spPr>
      </p:pic>
      <p:sp>
        <p:nvSpPr>
          <p:cNvPr id="5" name="Slide Number Placeholder 10"/>
          <p:cNvSpPr txBox="1">
            <a:spLocks/>
          </p:cNvSpPr>
          <p:nvPr/>
        </p:nvSpPr>
        <p:spPr bwMode="auto">
          <a:xfrm>
            <a:off x="7239000" y="6400800"/>
            <a:ext cx="1905000" cy="457200"/>
          </a:xfrm>
          <a:prstGeom prst="rect">
            <a:avLst/>
          </a:prstGeom>
          <a:noFill/>
          <a:ln w="9525">
            <a:noFill/>
            <a:miter lim="800000"/>
            <a:headEnd/>
            <a:tailEnd/>
          </a:ln>
        </p:spPr>
        <p:txBody>
          <a:bodyPr/>
          <a:lstStyle/>
          <a:p>
            <a:pPr algn="ctr"/>
            <a:r>
              <a:rPr lang="en-US" sz="1200" dirty="0" smtClean="0"/>
              <a:t>7-</a:t>
            </a:r>
            <a:fld id="{76983DB8-42F6-4238-AABE-A50C94B53D3A}" type="slidenum">
              <a:rPr lang="en-US" sz="1200" smtClean="0"/>
              <a:pPr algn="ctr"/>
              <a:t>11</a:t>
            </a:fld>
            <a:endParaRPr lang="en-US" sz="12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528" fill="hold" grpId="0" nodeType="afterEffect">
                                  <p:stCondLst>
                                    <p:cond delay="0"/>
                                  </p:stCondLst>
                                  <p:childTnLst>
                                    <p:set>
                                      <p:cBhvr>
                                        <p:cTn id="6" dur="1" fill="hold">
                                          <p:stCondLst>
                                            <p:cond delay="0"/>
                                          </p:stCondLst>
                                        </p:cTn>
                                        <p:tgtEl>
                                          <p:spTgt spid="93186"/>
                                        </p:tgtEl>
                                        <p:attrNameLst>
                                          <p:attrName>style.visibility</p:attrName>
                                        </p:attrNameLst>
                                      </p:cBhvr>
                                      <p:to>
                                        <p:strVal val="visible"/>
                                      </p:to>
                                    </p:set>
                                    <p:anim calcmode="lin" valueType="num">
                                      <p:cBhvr>
                                        <p:cTn id="7" dur="500" fill="hold"/>
                                        <p:tgtEl>
                                          <p:spTgt spid="93186"/>
                                        </p:tgtEl>
                                        <p:attrNameLst>
                                          <p:attrName>ppt_w</p:attrName>
                                        </p:attrNameLst>
                                      </p:cBhvr>
                                      <p:tavLst>
                                        <p:tav tm="0">
                                          <p:val>
                                            <p:fltVal val="0"/>
                                          </p:val>
                                        </p:tav>
                                        <p:tav tm="100000">
                                          <p:val>
                                            <p:strVal val="#ppt_w"/>
                                          </p:val>
                                        </p:tav>
                                      </p:tavLst>
                                    </p:anim>
                                    <p:anim calcmode="lin" valueType="num">
                                      <p:cBhvr>
                                        <p:cTn id="8" dur="500" fill="hold"/>
                                        <p:tgtEl>
                                          <p:spTgt spid="93186"/>
                                        </p:tgtEl>
                                        <p:attrNameLst>
                                          <p:attrName>ppt_h</p:attrName>
                                        </p:attrNameLst>
                                      </p:cBhvr>
                                      <p:tavLst>
                                        <p:tav tm="0">
                                          <p:val>
                                            <p:fltVal val="0"/>
                                          </p:val>
                                        </p:tav>
                                        <p:tav tm="100000">
                                          <p:val>
                                            <p:strVal val="#ppt_h"/>
                                          </p:val>
                                        </p:tav>
                                      </p:tavLst>
                                    </p:anim>
                                    <p:anim calcmode="lin" valueType="num">
                                      <p:cBhvr>
                                        <p:cTn id="9" dur="500" fill="hold"/>
                                        <p:tgtEl>
                                          <p:spTgt spid="93186"/>
                                        </p:tgtEl>
                                        <p:attrNameLst>
                                          <p:attrName>ppt_x</p:attrName>
                                        </p:attrNameLst>
                                      </p:cBhvr>
                                      <p:tavLst>
                                        <p:tav tm="0">
                                          <p:val>
                                            <p:fltVal val="0.5"/>
                                          </p:val>
                                        </p:tav>
                                        <p:tav tm="100000">
                                          <p:val>
                                            <p:strVal val="#ppt_x"/>
                                          </p:val>
                                        </p:tav>
                                      </p:tavLst>
                                    </p:anim>
                                    <p:anim calcmode="lin" valueType="num">
                                      <p:cBhvr>
                                        <p:cTn id="10" dur="500" fill="hold"/>
                                        <p:tgtEl>
                                          <p:spTgt spid="93186"/>
                                        </p:tgtEl>
                                        <p:attrNameLst>
                                          <p:attrName>ppt_y</p:attrName>
                                        </p:attrNameLst>
                                      </p:cBhvr>
                                      <p:tavLst>
                                        <p:tav tm="0">
                                          <p:val>
                                            <p:fltVal val="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3186" grpId="0" autoUpdateAnimBg="0"/>
    </p:bldLst>
  </p:timing>
</p:sld>
</file>

<file path=ppt/slides/slide1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p:txBody>
          <a:bodyPr/>
          <a:lstStyle/>
          <a:p>
            <a:pPr eaLnBrk="1" hangingPunct="1"/>
            <a:r>
              <a:rPr lang="en-US" sz="3600" b="1" smtClean="0"/>
              <a:t>EVALUATING DEALERS Cont.    </a:t>
            </a:r>
            <a:endParaRPr lang="en-US" sz="3600" smtClean="0"/>
          </a:p>
        </p:txBody>
      </p:sp>
      <p:sp>
        <p:nvSpPr>
          <p:cNvPr id="13315" name="Rectangle 3"/>
          <p:cNvSpPr>
            <a:spLocks noGrp="1" noChangeArrowheads="1"/>
          </p:cNvSpPr>
          <p:nvPr>
            <p:ph idx="1"/>
          </p:nvPr>
        </p:nvSpPr>
        <p:spPr/>
        <p:txBody>
          <a:bodyPr/>
          <a:lstStyle/>
          <a:p>
            <a:pPr eaLnBrk="1" hangingPunct="1">
              <a:lnSpc>
                <a:spcPct val="90000"/>
              </a:lnSpc>
            </a:pPr>
            <a:r>
              <a:rPr lang="en-US" sz="3600" dirty="0" smtClean="0">
                <a:solidFill>
                  <a:schemeClr val="tx2"/>
                </a:solidFill>
              </a:rPr>
              <a:t>Years in Business</a:t>
            </a:r>
          </a:p>
          <a:p>
            <a:r>
              <a:rPr lang="en-US" sz="3600" dirty="0" smtClean="0">
                <a:solidFill>
                  <a:schemeClr val="tx2"/>
                </a:solidFill>
              </a:rPr>
              <a:t>Complaints</a:t>
            </a:r>
          </a:p>
          <a:p>
            <a:r>
              <a:rPr lang="en-US" sz="3600" dirty="0" smtClean="0">
                <a:solidFill>
                  <a:schemeClr val="tx2"/>
                </a:solidFill>
              </a:rPr>
              <a:t>Salespersons and Mechanics</a:t>
            </a:r>
          </a:p>
          <a:p>
            <a:r>
              <a:rPr lang="en-US" sz="3600" dirty="0" smtClean="0">
                <a:solidFill>
                  <a:schemeClr val="tx2"/>
                </a:solidFill>
              </a:rPr>
              <a:t>References</a:t>
            </a:r>
          </a:p>
          <a:p>
            <a:r>
              <a:rPr lang="en-US" sz="3600" dirty="0" smtClean="0">
                <a:solidFill>
                  <a:schemeClr val="tx2"/>
                </a:solidFill>
              </a:rPr>
              <a:t>Professional Memberships</a:t>
            </a:r>
          </a:p>
          <a:p>
            <a:pPr eaLnBrk="1" hangingPunct="1">
              <a:lnSpc>
                <a:spcPct val="90000"/>
              </a:lnSpc>
            </a:pPr>
            <a:endParaRPr lang="en-US" sz="3600" dirty="0" smtClean="0">
              <a:solidFill>
                <a:schemeClr val="tx2"/>
              </a:solidFill>
            </a:endParaRPr>
          </a:p>
        </p:txBody>
      </p:sp>
      <p:sp>
        <p:nvSpPr>
          <p:cNvPr id="13316" name="Rectangle 4"/>
          <p:cNvSpPr>
            <a:spLocks noChangeArrowheads="1"/>
          </p:cNvSpPr>
          <p:nvPr/>
        </p:nvSpPr>
        <p:spPr bwMode="auto">
          <a:xfrm>
            <a:off x="533400" y="2555875"/>
            <a:ext cx="7772400" cy="3082925"/>
          </a:xfrm>
          <a:prstGeom prst="rect">
            <a:avLst/>
          </a:prstGeom>
          <a:noFill/>
          <a:ln w="9525">
            <a:noFill/>
            <a:miter lim="800000"/>
            <a:headEnd/>
            <a:tailEnd/>
          </a:ln>
        </p:spPr>
        <p:txBody>
          <a:bodyPr/>
          <a:lstStyle/>
          <a:p>
            <a:pPr marL="342900" indent="-342900">
              <a:spcBef>
                <a:spcPct val="20000"/>
              </a:spcBef>
              <a:buFontTx/>
              <a:buChar char="•"/>
            </a:pPr>
            <a:endParaRPr lang="en-US" sz="3600" dirty="0">
              <a:solidFill>
                <a:schemeClr val="tx2"/>
              </a:solidFill>
            </a:endParaRPr>
          </a:p>
        </p:txBody>
      </p:sp>
      <p:sp>
        <p:nvSpPr>
          <p:cNvPr id="6" name="Slide Number Placeholder 10"/>
          <p:cNvSpPr txBox="1">
            <a:spLocks/>
          </p:cNvSpPr>
          <p:nvPr/>
        </p:nvSpPr>
        <p:spPr bwMode="auto">
          <a:xfrm>
            <a:off x="7239000" y="6400800"/>
            <a:ext cx="1905000" cy="457200"/>
          </a:xfrm>
          <a:prstGeom prst="rect">
            <a:avLst/>
          </a:prstGeom>
          <a:noFill/>
          <a:ln w="9525">
            <a:noFill/>
            <a:miter lim="800000"/>
            <a:headEnd/>
            <a:tailEnd/>
          </a:ln>
        </p:spPr>
        <p:txBody>
          <a:bodyPr/>
          <a:lstStyle/>
          <a:p>
            <a:pPr algn="ctr"/>
            <a:r>
              <a:rPr lang="en-US" sz="1200" dirty="0" smtClean="0"/>
              <a:t>7-</a:t>
            </a:r>
            <a:fld id="{76983DB8-42F6-4238-AABE-A50C94B53D3A}" type="slidenum">
              <a:rPr lang="en-US" sz="1200" smtClean="0"/>
              <a:pPr algn="ctr"/>
              <a:t>12</a:t>
            </a:fld>
            <a:endParaRPr lang="en-US" sz="12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528" fill="hold" grpId="0" nodeType="afterEffect">
                                  <p:stCondLst>
                                    <p:cond delay="0"/>
                                  </p:stCondLst>
                                  <p:childTnLst>
                                    <p:set>
                                      <p:cBhvr>
                                        <p:cTn id="6" dur="1" fill="hold">
                                          <p:stCondLst>
                                            <p:cond delay="0"/>
                                          </p:stCondLst>
                                        </p:cTn>
                                        <p:tgtEl>
                                          <p:spTgt spid="13314"/>
                                        </p:tgtEl>
                                        <p:attrNameLst>
                                          <p:attrName>style.visibility</p:attrName>
                                        </p:attrNameLst>
                                      </p:cBhvr>
                                      <p:to>
                                        <p:strVal val="visible"/>
                                      </p:to>
                                    </p:set>
                                    <p:anim calcmode="lin" valueType="num">
                                      <p:cBhvr>
                                        <p:cTn id="7" dur="500" fill="hold"/>
                                        <p:tgtEl>
                                          <p:spTgt spid="13314"/>
                                        </p:tgtEl>
                                        <p:attrNameLst>
                                          <p:attrName>ppt_w</p:attrName>
                                        </p:attrNameLst>
                                      </p:cBhvr>
                                      <p:tavLst>
                                        <p:tav tm="0">
                                          <p:val>
                                            <p:fltVal val="0"/>
                                          </p:val>
                                        </p:tav>
                                        <p:tav tm="100000">
                                          <p:val>
                                            <p:strVal val="#ppt_w"/>
                                          </p:val>
                                        </p:tav>
                                      </p:tavLst>
                                    </p:anim>
                                    <p:anim calcmode="lin" valueType="num">
                                      <p:cBhvr>
                                        <p:cTn id="8" dur="500" fill="hold"/>
                                        <p:tgtEl>
                                          <p:spTgt spid="13314"/>
                                        </p:tgtEl>
                                        <p:attrNameLst>
                                          <p:attrName>ppt_h</p:attrName>
                                        </p:attrNameLst>
                                      </p:cBhvr>
                                      <p:tavLst>
                                        <p:tav tm="0">
                                          <p:val>
                                            <p:fltVal val="0"/>
                                          </p:val>
                                        </p:tav>
                                        <p:tav tm="100000">
                                          <p:val>
                                            <p:strVal val="#ppt_h"/>
                                          </p:val>
                                        </p:tav>
                                      </p:tavLst>
                                    </p:anim>
                                    <p:anim calcmode="lin" valueType="num">
                                      <p:cBhvr>
                                        <p:cTn id="9" dur="500" fill="hold"/>
                                        <p:tgtEl>
                                          <p:spTgt spid="13314"/>
                                        </p:tgtEl>
                                        <p:attrNameLst>
                                          <p:attrName>ppt_x</p:attrName>
                                        </p:attrNameLst>
                                      </p:cBhvr>
                                      <p:tavLst>
                                        <p:tav tm="0">
                                          <p:val>
                                            <p:fltVal val="0.5"/>
                                          </p:val>
                                        </p:tav>
                                        <p:tav tm="100000">
                                          <p:val>
                                            <p:strVal val="#ppt_x"/>
                                          </p:val>
                                        </p:tav>
                                      </p:tavLst>
                                    </p:anim>
                                    <p:anim calcmode="lin" valueType="num">
                                      <p:cBhvr>
                                        <p:cTn id="10" dur="500" fill="hold"/>
                                        <p:tgtEl>
                                          <p:spTgt spid="13314"/>
                                        </p:tgtEl>
                                        <p:attrNameLst>
                                          <p:attrName>ppt_y</p:attrName>
                                        </p:attrNameLst>
                                      </p:cBhvr>
                                      <p:tavLst>
                                        <p:tav tm="0">
                                          <p:val>
                                            <p:fltVal val="0.5"/>
                                          </p:val>
                                        </p:tav>
                                        <p:tav tm="100000">
                                          <p:val>
                                            <p:strVal val="#ppt_y"/>
                                          </p:val>
                                        </p:tav>
                                      </p:tavLst>
                                    </p:anim>
                                  </p:childTnLst>
                                </p:cTn>
                              </p:par>
                            </p:childTnLst>
                          </p:cTn>
                        </p:par>
                        <p:par>
                          <p:cTn id="11" fill="hold">
                            <p:stCondLst>
                              <p:cond delay="500"/>
                            </p:stCondLst>
                            <p:childTnLst>
                              <p:par>
                                <p:cTn id="12" presetID="2" presetClass="entr" presetSubtype="8" fill="hold" grpId="0" nodeType="afterEffect">
                                  <p:stCondLst>
                                    <p:cond delay="0"/>
                                  </p:stCondLst>
                                  <p:childTnLst>
                                    <p:set>
                                      <p:cBhvr>
                                        <p:cTn id="13" dur="1" fill="hold">
                                          <p:stCondLst>
                                            <p:cond delay="0"/>
                                          </p:stCondLst>
                                        </p:cTn>
                                        <p:tgtEl>
                                          <p:spTgt spid="13315"/>
                                        </p:tgtEl>
                                        <p:attrNameLst>
                                          <p:attrName>style.visibility</p:attrName>
                                        </p:attrNameLst>
                                      </p:cBhvr>
                                      <p:to>
                                        <p:strVal val="visible"/>
                                      </p:to>
                                    </p:set>
                                    <p:anim calcmode="lin" valueType="num">
                                      <p:cBhvr additive="base">
                                        <p:cTn id="14" dur="500" fill="hold"/>
                                        <p:tgtEl>
                                          <p:spTgt spid="13315"/>
                                        </p:tgtEl>
                                        <p:attrNameLst>
                                          <p:attrName>ppt_x</p:attrName>
                                        </p:attrNameLst>
                                      </p:cBhvr>
                                      <p:tavLst>
                                        <p:tav tm="0">
                                          <p:val>
                                            <p:strVal val="0-#ppt_w/2"/>
                                          </p:val>
                                        </p:tav>
                                        <p:tav tm="100000">
                                          <p:val>
                                            <p:strVal val="#ppt_x"/>
                                          </p:val>
                                        </p:tav>
                                      </p:tavLst>
                                    </p:anim>
                                    <p:anim calcmode="lin" valueType="num">
                                      <p:cBhvr additive="base">
                                        <p:cTn id="15" dur="500" fill="hold"/>
                                        <p:tgtEl>
                                          <p:spTgt spid="13315"/>
                                        </p:tgtEl>
                                        <p:attrNameLst>
                                          <p:attrName>ppt_y</p:attrName>
                                        </p:attrNameLst>
                                      </p:cBhvr>
                                      <p:tavLst>
                                        <p:tav tm="0">
                                          <p:val>
                                            <p:strVal val="#ppt_y"/>
                                          </p:val>
                                        </p:tav>
                                        <p:tav tm="100000">
                                          <p:val>
                                            <p:strVal val="#ppt_y"/>
                                          </p:val>
                                        </p:tav>
                                      </p:tavLst>
                                    </p:anim>
                                  </p:childTnLst>
                                </p:cTn>
                              </p:par>
                            </p:childTnLst>
                          </p:cTn>
                        </p:par>
                        <p:par>
                          <p:cTn id="16" fill="hold">
                            <p:stCondLst>
                              <p:cond delay="1000"/>
                            </p:stCondLst>
                            <p:childTnLst>
                              <p:par>
                                <p:cTn id="17" presetID="2" presetClass="entr" presetSubtype="8" fill="hold" grpId="0" nodeType="afterEffect" nodePh="1">
                                  <p:stCondLst>
                                    <p:cond delay="0"/>
                                  </p:stCondLst>
                                  <p:endCondLst>
                                    <p:cond evt="begin" delay="0">
                                      <p:tn val="17"/>
                                    </p:cond>
                                  </p:endCondLst>
                                  <p:childTnLst>
                                    <p:set>
                                      <p:cBhvr>
                                        <p:cTn id="18" dur="1" fill="hold">
                                          <p:stCondLst>
                                            <p:cond delay="0"/>
                                          </p:stCondLst>
                                        </p:cTn>
                                        <p:tgtEl>
                                          <p:spTgt spid="13316"/>
                                        </p:tgtEl>
                                        <p:attrNameLst>
                                          <p:attrName>style.visibility</p:attrName>
                                        </p:attrNameLst>
                                      </p:cBhvr>
                                      <p:to>
                                        <p:strVal val="visible"/>
                                      </p:to>
                                    </p:set>
                                    <p:anim calcmode="lin" valueType="num">
                                      <p:cBhvr additive="base">
                                        <p:cTn id="19" dur="500" fill="hold"/>
                                        <p:tgtEl>
                                          <p:spTgt spid="13316"/>
                                        </p:tgtEl>
                                        <p:attrNameLst>
                                          <p:attrName>ppt_x</p:attrName>
                                        </p:attrNameLst>
                                      </p:cBhvr>
                                      <p:tavLst>
                                        <p:tav tm="0">
                                          <p:val>
                                            <p:strVal val="0-#ppt_w/2"/>
                                          </p:val>
                                        </p:tav>
                                        <p:tav tm="100000">
                                          <p:val>
                                            <p:strVal val="#ppt_x"/>
                                          </p:val>
                                        </p:tav>
                                      </p:tavLst>
                                    </p:anim>
                                    <p:anim calcmode="lin" valueType="num">
                                      <p:cBhvr additive="base">
                                        <p:cTn id="20" dur="500" fill="hold"/>
                                        <p:tgtEl>
                                          <p:spTgt spid="1331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14" grpId="0" autoUpdateAnimBg="0"/>
      <p:bldP spid="13315" grpId="0" autoUpdateAnimBg="0"/>
      <p:bldP spid="13316" grpId="0" autoUpdateAnimBg="0"/>
    </p:bldLst>
  </p:timing>
</p:sld>
</file>

<file path=ppt/slides/slide1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9570" name="Rectangle 1026"/>
          <p:cNvSpPr>
            <a:spLocks noGrp="1" noChangeArrowheads="1"/>
          </p:cNvSpPr>
          <p:nvPr>
            <p:ph type="title"/>
          </p:nvPr>
        </p:nvSpPr>
        <p:spPr/>
        <p:txBody>
          <a:bodyPr/>
          <a:lstStyle/>
          <a:p>
            <a:pPr eaLnBrk="1" hangingPunct="1"/>
            <a:r>
              <a:rPr lang="en-US" b="1" smtClean="0"/>
              <a:t>FAIR PRICE</a:t>
            </a:r>
            <a:endParaRPr lang="en-US" smtClean="0"/>
          </a:p>
        </p:txBody>
      </p:sp>
      <p:pic>
        <p:nvPicPr>
          <p:cNvPr id="109571" name="Picture 1027" descr="PF06018">
            <a:hlinkClick r:id="rId3" action="ppaction://hlinkfile"/>
          </p:cNvPr>
          <p:cNvPicPr>
            <a:picLocks noChangeAspect="1" noChangeArrowheads="1"/>
          </p:cNvPicPr>
          <p:nvPr/>
        </p:nvPicPr>
        <p:blipFill>
          <a:blip r:embed="rId4" cstate="print"/>
          <a:srcRect/>
          <a:stretch>
            <a:fillRect/>
          </a:stretch>
        </p:blipFill>
        <p:spPr bwMode="auto">
          <a:xfrm>
            <a:off x="1281113" y="1447800"/>
            <a:ext cx="6581775" cy="4754563"/>
          </a:xfrm>
          <a:prstGeom prst="rect">
            <a:avLst/>
          </a:prstGeom>
          <a:noFill/>
          <a:effectLst>
            <a:outerShdw dist="107763" dir="2700000" algn="ctr" rotWithShape="0">
              <a:schemeClr val="tx2"/>
            </a:outerShdw>
          </a:effectLst>
        </p:spPr>
      </p:pic>
      <p:sp>
        <p:nvSpPr>
          <p:cNvPr id="6" name="Slide Number Placeholder 10"/>
          <p:cNvSpPr txBox="1">
            <a:spLocks/>
          </p:cNvSpPr>
          <p:nvPr/>
        </p:nvSpPr>
        <p:spPr bwMode="auto">
          <a:xfrm>
            <a:off x="7239000" y="6400800"/>
            <a:ext cx="1905000" cy="457200"/>
          </a:xfrm>
          <a:prstGeom prst="rect">
            <a:avLst/>
          </a:prstGeom>
          <a:noFill/>
          <a:ln w="9525">
            <a:noFill/>
            <a:miter lim="800000"/>
            <a:headEnd/>
            <a:tailEnd/>
          </a:ln>
        </p:spPr>
        <p:txBody>
          <a:bodyPr/>
          <a:lstStyle/>
          <a:p>
            <a:pPr algn="ctr"/>
            <a:r>
              <a:rPr lang="en-US" sz="1200" dirty="0" smtClean="0"/>
              <a:t>7-</a:t>
            </a:r>
            <a:fld id="{76983DB8-42F6-4238-AABE-A50C94B53D3A}" type="slidenum">
              <a:rPr lang="en-US" sz="1200" smtClean="0"/>
              <a:pPr algn="ctr"/>
              <a:t>13</a:t>
            </a:fld>
            <a:endParaRPr lang="en-US" sz="12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528" fill="hold" grpId="0" nodeType="afterEffect">
                                  <p:stCondLst>
                                    <p:cond delay="0"/>
                                  </p:stCondLst>
                                  <p:childTnLst>
                                    <p:set>
                                      <p:cBhvr>
                                        <p:cTn id="6" dur="1" fill="hold">
                                          <p:stCondLst>
                                            <p:cond delay="0"/>
                                          </p:stCondLst>
                                        </p:cTn>
                                        <p:tgtEl>
                                          <p:spTgt spid="109570"/>
                                        </p:tgtEl>
                                        <p:attrNameLst>
                                          <p:attrName>style.visibility</p:attrName>
                                        </p:attrNameLst>
                                      </p:cBhvr>
                                      <p:to>
                                        <p:strVal val="visible"/>
                                      </p:to>
                                    </p:set>
                                    <p:anim calcmode="lin" valueType="num">
                                      <p:cBhvr>
                                        <p:cTn id="7" dur="500" fill="hold"/>
                                        <p:tgtEl>
                                          <p:spTgt spid="109570"/>
                                        </p:tgtEl>
                                        <p:attrNameLst>
                                          <p:attrName>ppt_w</p:attrName>
                                        </p:attrNameLst>
                                      </p:cBhvr>
                                      <p:tavLst>
                                        <p:tav tm="0">
                                          <p:val>
                                            <p:fltVal val="0"/>
                                          </p:val>
                                        </p:tav>
                                        <p:tav tm="100000">
                                          <p:val>
                                            <p:strVal val="#ppt_w"/>
                                          </p:val>
                                        </p:tav>
                                      </p:tavLst>
                                    </p:anim>
                                    <p:anim calcmode="lin" valueType="num">
                                      <p:cBhvr>
                                        <p:cTn id="8" dur="500" fill="hold"/>
                                        <p:tgtEl>
                                          <p:spTgt spid="109570"/>
                                        </p:tgtEl>
                                        <p:attrNameLst>
                                          <p:attrName>ppt_h</p:attrName>
                                        </p:attrNameLst>
                                      </p:cBhvr>
                                      <p:tavLst>
                                        <p:tav tm="0">
                                          <p:val>
                                            <p:fltVal val="0"/>
                                          </p:val>
                                        </p:tav>
                                        <p:tav tm="100000">
                                          <p:val>
                                            <p:strVal val="#ppt_h"/>
                                          </p:val>
                                        </p:tav>
                                      </p:tavLst>
                                    </p:anim>
                                    <p:anim calcmode="lin" valueType="num">
                                      <p:cBhvr>
                                        <p:cTn id="9" dur="500" fill="hold"/>
                                        <p:tgtEl>
                                          <p:spTgt spid="109570"/>
                                        </p:tgtEl>
                                        <p:attrNameLst>
                                          <p:attrName>ppt_x</p:attrName>
                                        </p:attrNameLst>
                                      </p:cBhvr>
                                      <p:tavLst>
                                        <p:tav tm="0">
                                          <p:val>
                                            <p:fltVal val="0.5"/>
                                          </p:val>
                                        </p:tav>
                                        <p:tav tm="100000">
                                          <p:val>
                                            <p:strVal val="#ppt_x"/>
                                          </p:val>
                                        </p:tav>
                                      </p:tavLst>
                                    </p:anim>
                                    <p:anim calcmode="lin" valueType="num">
                                      <p:cBhvr>
                                        <p:cTn id="10" dur="500" fill="hold"/>
                                        <p:tgtEl>
                                          <p:spTgt spid="109570"/>
                                        </p:tgtEl>
                                        <p:attrNameLst>
                                          <p:attrName>ppt_y</p:attrName>
                                        </p:attrNameLst>
                                      </p:cBhvr>
                                      <p:tavLst>
                                        <p:tav tm="0">
                                          <p:val>
                                            <p:fltVal val="0.5"/>
                                          </p:val>
                                        </p:tav>
                                        <p:tav tm="100000">
                                          <p:val>
                                            <p:strVal val="#ppt_y"/>
                                          </p:val>
                                        </p:tav>
                                      </p:tavLst>
                                    </p:anim>
                                  </p:childTnLst>
                                </p:cTn>
                              </p:par>
                            </p:childTnLst>
                          </p:cTn>
                        </p:par>
                        <p:par>
                          <p:cTn id="11" fill="hold">
                            <p:stCondLst>
                              <p:cond delay="500"/>
                            </p:stCondLst>
                            <p:childTnLst>
                              <p:par>
                                <p:cTn id="12" presetID="1" presetClass="entr" presetSubtype="0" fill="hold" nodeType="afterEffect">
                                  <p:stCondLst>
                                    <p:cond delay="0"/>
                                  </p:stCondLst>
                                  <p:childTnLst>
                                    <p:set>
                                      <p:cBhvr>
                                        <p:cTn id="13" dur="1" fill="hold">
                                          <p:stCondLst>
                                            <p:cond delay="499"/>
                                          </p:stCondLst>
                                        </p:cTn>
                                        <p:tgtEl>
                                          <p:spTgt spid="10957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9570" grpId="0" autoUpdateAnimBg="0"/>
    </p:bldLst>
  </p:timing>
</p:sld>
</file>

<file path=ppt/slides/slide1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1618" name="Rectangle 2"/>
          <p:cNvSpPr>
            <a:spLocks noGrp="1" noChangeArrowheads="1"/>
          </p:cNvSpPr>
          <p:nvPr>
            <p:ph type="title"/>
          </p:nvPr>
        </p:nvSpPr>
        <p:spPr/>
        <p:txBody>
          <a:bodyPr/>
          <a:lstStyle/>
          <a:p>
            <a:pPr eaLnBrk="1" hangingPunct="1"/>
            <a:r>
              <a:rPr lang="en-US" b="1" smtClean="0"/>
              <a:t>INFORMATION SOURCES</a:t>
            </a:r>
          </a:p>
        </p:txBody>
      </p:sp>
      <p:sp>
        <p:nvSpPr>
          <p:cNvPr id="6" name="Content Placeholder 5"/>
          <p:cNvSpPr>
            <a:spLocks noGrp="1"/>
          </p:cNvSpPr>
          <p:nvPr>
            <p:ph idx="1"/>
          </p:nvPr>
        </p:nvSpPr>
        <p:spPr/>
        <p:txBody>
          <a:bodyPr>
            <a:normAutofit fontScale="92500" lnSpcReduction="10000"/>
          </a:bodyPr>
          <a:lstStyle/>
          <a:p>
            <a:r>
              <a:rPr lang="en-US" dirty="0" smtClean="0"/>
              <a:t>www.nada.com </a:t>
            </a:r>
          </a:p>
          <a:p>
            <a:r>
              <a:rPr lang="en-US" dirty="0" smtClean="0"/>
              <a:t>www.edmunds.com</a:t>
            </a:r>
          </a:p>
          <a:p>
            <a:r>
              <a:rPr lang="en-US" dirty="0" smtClean="0"/>
              <a:t>www.carbuyingtips.com</a:t>
            </a:r>
          </a:p>
          <a:p>
            <a:r>
              <a:rPr lang="en-US" dirty="0" smtClean="0"/>
              <a:t>Public Libraries &amp; Base Libraries</a:t>
            </a:r>
          </a:p>
          <a:p>
            <a:r>
              <a:rPr lang="en-US" dirty="0" smtClean="0"/>
              <a:t>Kelly Blue Book (www.kbb.com)</a:t>
            </a:r>
          </a:p>
          <a:p>
            <a:r>
              <a:rPr lang="en-US" dirty="0" err="1" smtClean="0"/>
              <a:t>IntelliChoice</a:t>
            </a:r>
            <a:r>
              <a:rPr lang="en-US" dirty="0" smtClean="0"/>
              <a:t> Car Cost Guides (www.cars.com)</a:t>
            </a:r>
          </a:p>
          <a:p>
            <a:r>
              <a:rPr lang="en-US" dirty="0" smtClean="0"/>
              <a:t>Consumer Reports</a:t>
            </a:r>
          </a:p>
          <a:p>
            <a:r>
              <a:rPr lang="en-US" dirty="0" smtClean="0"/>
              <a:t>Various Car Buying Services</a:t>
            </a:r>
          </a:p>
        </p:txBody>
      </p:sp>
      <p:sp>
        <p:nvSpPr>
          <p:cNvPr id="111619" name="Rectangle 3"/>
          <p:cNvSpPr>
            <a:spLocks noChangeArrowheads="1"/>
          </p:cNvSpPr>
          <p:nvPr/>
        </p:nvSpPr>
        <p:spPr bwMode="auto">
          <a:xfrm>
            <a:off x="609600" y="1600200"/>
            <a:ext cx="8763000" cy="4267200"/>
          </a:xfrm>
          <a:prstGeom prst="rect">
            <a:avLst/>
          </a:prstGeom>
          <a:noFill/>
          <a:ln w="9525">
            <a:noFill/>
            <a:miter lim="800000"/>
            <a:headEnd/>
            <a:tailEnd/>
          </a:ln>
        </p:spPr>
        <p:txBody>
          <a:bodyPr/>
          <a:lstStyle/>
          <a:p>
            <a:pPr marL="342900" indent="-342900">
              <a:lnSpc>
                <a:spcPct val="90000"/>
              </a:lnSpc>
              <a:spcBef>
                <a:spcPct val="20000"/>
              </a:spcBef>
              <a:buFontTx/>
              <a:buChar char="•"/>
            </a:pPr>
            <a:endParaRPr lang="en-US" sz="2800" b="1" dirty="0">
              <a:solidFill>
                <a:schemeClr val="tx2"/>
              </a:solidFill>
            </a:endParaRPr>
          </a:p>
        </p:txBody>
      </p:sp>
      <p:sp>
        <p:nvSpPr>
          <p:cNvPr id="5" name="Slide Number Placeholder 10"/>
          <p:cNvSpPr txBox="1">
            <a:spLocks/>
          </p:cNvSpPr>
          <p:nvPr/>
        </p:nvSpPr>
        <p:spPr bwMode="auto">
          <a:xfrm>
            <a:off x="7239000" y="6400800"/>
            <a:ext cx="1905000" cy="457200"/>
          </a:xfrm>
          <a:prstGeom prst="rect">
            <a:avLst/>
          </a:prstGeom>
          <a:noFill/>
          <a:ln w="9525">
            <a:noFill/>
            <a:miter lim="800000"/>
            <a:headEnd/>
            <a:tailEnd/>
          </a:ln>
        </p:spPr>
        <p:txBody>
          <a:bodyPr/>
          <a:lstStyle/>
          <a:p>
            <a:pPr algn="ctr"/>
            <a:r>
              <a:rPr lang="en-US" sz="1200" dirty="0" smtClean="0"/>
              <a:t>7-</a:t>
            </a:r>
            <a:fld id="{76983DB8-42F6-4238-AABE-A50C94B53D3A}" type="slidenum">
              <a:rPr lang="en-US" sz="1200" smtClean="0"/>
              <a:pPr algn="ctr"/>
              <a:t>14</a:t>
            </a:fld>
            <a:endParaRPr lang="en-US" sz="12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528" fill="hold" grpId="0" nodeType="afterEffect">
                                  <p:stCondLst>
                                    <p:cond delay="0"/>
                                  </p:stCondLst>
                                  <p:childTnLst>
                                    <p:set>
                                      <p:cBhvr>
                                        <p:cTn id="6" dur="1" fill="hold">
                                          <p:stCondLst>
                                            <p:cond delay="0"/>
                                          </p:stCondLst>
                                        </p:cTn>
                                        <p:tgtEl>
                                          <p:spTgt spid="111618"/>
                                        </p:tgtEl>
                                        <p:attrNameLst>
                                          <p:attrName>style.visibility</p:attrName>
                                        </p:attrNameLst>
                                      </p:cBhvr>
                                      <p:to>
                                        <p:strVal val="visible"/>
                                      </p:to>
                                    </p:set>
                                    <p:anim calcmode="lin" valueType="num">
                                      <p:cBhvr>
                                        <p:cTn id="7" dur="500" fill="hold"/>
                                        <p:tgtEl>
                                          <p:spTgt spid="111618"/>
                                        </p:tgtEl>
                                        <p:attrNameLst>
                                          <p:attrName>ppt_w</p:attrName>
                                        </p:attrNameLst>
                                      </p:cBhvr>
                                      <p:tavLst>
                                        <p:tav tm="0">
                                          <p:val>
                                            <p:fltVal val="0"/>
                                          </p:val>
                                        </p:tav>
                                        <p:tav tm="100000">
                                          <p:val>
                                            <p:strVal val="#ppt_w"/>
                                          </p:val>
                                        </p:tav>
                                      </p:tavLst>
                                    </p:anim>
                                    <p:anim calcmode="lin" valueType="num">
                                      <p:cBhvr>
                                        <p:cTn id="8" dur="500" fill="hold"/>
                                        <p:tgtEl>
                                          <p:spTgt spid="111618"/>
                                        </p:tgtEl>
                                        <p:attrNameLst>
                                          <p:attrName>ppt_h</p:attrName>
                                        </p:attrNameLst>
                                      </p:cBhvr>
                                      <p:tavLst>
                                        <p:tav tm="0">
                                          <p:val>
                                            <p:fltVal val="0"/>
                                          </p:val>
                                        </p:tav>
                                        <p:tav tm="100000">
                                          <p:val>
                                            <p:strVal val="#ppt_h"/>
                                          </p:val>
                                        </p:tav>
                                      </p:tavLst>
                                    </p:anim>
                                    <p:anim calcmode="lin" valueType="num">
                                      <p:cBhvr>
                                        <p:cTn id="9" dur="500" fill="hold"/>
                                        <p:tgtEl>
                                          <p:spTgt spid="111618"/>
                                        </p:tgtEl>
                                        <p:attrNameLst>
                                          <p:attrName>ppt_x</p:attrName>
                                        </p:attrNameLst>
                                      </p:cBhvr>
                                      <p:tavLst>
                                        <p:tav tm="0">
                                          <p:val>
                                            <p:fltVal val="0.5"/>
                                          </p:val>
                                        </p:tav>
                                        <p:tav tm="100000">
                                          <p:val>
                                            <p:strVal val="#ppt_x"/>
                                          </p:val>
                                        </p:tav>
                                      </p:tavLst>
                                    </p:anim>
                                    <p:anim calcmode="lin" valueType="num">
                                      <p:cBhvr>
                                        <p:cTn id="10" dur="500" fill="hold"/>
                                        <p:tgtEl>
                                          <p:spTgt spid="111618"/>
                                        </p:tgtEl>
                                        <p:attrNameLst>
                                          <p:attrName>ppt_y</p:attrName>
                                        </p:attrNameLst>
                                      </p:cBhvr>
                                      <p:tavLst>
                                        <p:tav tm="0">
                                          <p:val>
                                            <p:fltVal val="0.5"/>
                                          </p:val>
                                        </p:tav>
                                        <p:tav tm="100000">
                                          <p:val>
                                            <p:strVal val="#ppt_y"/>
                                          </p:val>
                                        </p:tav>
                                      </p:tavLst>
                                    </p:anim>
                                  </p:childTnLst>
                                </p:cTn>
                              </p:par>
                            </p:childTnLst>
                          </p:cTn>
                        </p:par>
                        <p:par>
                          <p:cTn id="11" fill="hold">
                            <p:stCondLst>
                              <p:cond delay="500"/>
                            </p:stCondLst>
                            <p:childTnLst>
                              <p:par>
                                <p:cTn id="12" presetID="2" presetClass="entr" presetSubtype="8" fill="hold" grpId="0" nodeType="afterEffect" nodePh="1">
                                  <p:stCondLst>
                                    <p:cond delay="0"/>
                                  </p:stCondLst>
                                  <p:endCondLst>
                                    <p:cond evt="begin" delay="0">
                                      <p:tn val="12"/>
                                    </p:cond>
                                  </p:endCondLst>
                                  <p:childTnLst>
                                    <p:set>
                                      <p:cBhvr>
                                        <p:cTn id="13" dur="1" fill="hold">
                                          <p:stCondLst>
                                            <p:cond delay="0"/>
                                          </p:stCondLst>
                                        </p:cTn>
                                        <p:tgtEl>
                                          <p:spTgt spid="111619"/>
                                        </p:tgtEl>
                                        <p:attrNameLst>
                                          <p:attrName>style.visibility</p:attrName>
                                        </p:attrNameLst>
                                      </p:cBhvr>
                                      <p:to>
                                        <p:strVal val="visible"/>
                                      </p:to>
                                    </p:set>
                                    <p:anim calcmode="lin" valueType="num">
                                      <p:cBhvr additive="base">
                                        <p:cTn id="14" dur="500" fill="hold"/>
                                        <p:tgtEl>
                                          <p:spTgt spid="111619"/>
                                        </p:tgtEl>
                                        <p:attrNameLst>
                                          <p:attrName>ppt_x</p:attrName>
                                        </p:attrNameLst>
                                      </p:cBhvr>
                                      <p:tavLst>
                                        <p:tav tm="0">
                                          <p:val>
                                            <p:strVal val="0-#ppt_w/2"/>
                                          </p:val>
                                        </p:tav>
                                        <p:tav tm="100000">
                                          <p:val>
                                            <p:strVal val="#ppt_x"/>
                                          </p:val>
                                        </p:tav>
                                      </p:tavLst>
                                    </p:anim>
                                    <p:anim calcmode="lin" valueType="num">
                                      <p:cBhvr additive="base">
                                        <p:cTn id="15" dur="500" fill="hold"/>
                                        <p:tgtEl>
                                          <p:spTgt spid="11161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1618" grpId="0" autoUpdateAnimBg="0"/>
      <p:bldP spid="111619" grpId="0" autoUpdateAnimBg="0"/>
    </p:bldLst>
  </p:timing>
</p:sld>
</file>

<file path=ppt/slides/slide1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4210" name="Rectangle 2"/>
          <p:cNvSpPr>
            <a:spLocks noGrp="1" noChangeArrowheads="1"/>
          </p:cNvSpPr>
          <p:nvPr>
            <p:ph type="title"/>
          </p:nvPr>
        </p:nvSpPr>
        <p:spPr/>
        <p:txBody>
          <a:bodyPr/>
          <a:lstStyle/>
          <a:p>
            <a:pPr eaLnBrk="1" hangingPunct="1"/>
            <a:r>
              <a:rPr lang="en-US" b="1" smtClean="0"/>
              <a:t>PURCHASE NEGOTIATIONS</a:t>
            </a:r>
            <a:endParaRPr lang="en-US" smtClean="0"/>
          </a:p>
        </p:txBody>
      </p:sp>
      <p:sp>
        <p:nvSpPr>
          <p:cNvPr id="94211" name="Rectangle 3"/>
          <p:cNvSpPr>
            <a:spLocks noGrp="1" noChangeArrowheads="1"/>
          </p:cNvSpPr>
          <p:nvPr>
            <p:ph idx="1"/>
          </p:nvPr>
        </p:nvSpPr>
        <p:spPr/>
        <p:txBody>
          <a:bodyPr/>
          <a:lstStyle/>
          <a:p>
            <a:pPr eaLnBrk="1" hangingPunct="1"/>
            <a:r>
              <a:rPr lang="en-US" sz="3600" smtClean="0">
                <a:solidFill>
                  <a:schemeClr val="tx2"/>
                </a:solidFill>
              </a:rPr>
              <a:t>Price</a:t>
            </a:r>
          </a:p>
          <a:p>
            <a:pPr eaLnBrk="1" hangingPunct="1">
              <a:buFontTx/>
              <a:buNone/>
            </a:pPr>
            <a:r>
              <a:rPr lang="en-US" sz="3600" smtClean="0">
                <a:solidFill>
                  <a:schemeClr val="bg1"/>
                </a:solidFill>
              </a:rPr>
              <a:t> </a:t>
            </a:r>
          </a:p>
          <a:p>
            <a:pPr eaLnBrk="1" hangingPunct="1"/>
            <a:r>
              <a:rPr lang="en-US" sz="3600" smtClean="0">
                <a:solidFill>
                  <a:schemeClr val="tx2"/>
                </a:solidFill>
              </a:rPr>
              <a:t>Financing</a:t>
            </a:r>
          </a:p>
          <a:p>
            <a:pPr eaLnBrk="1" hangingPunct="1">
              <a:buFontTx/>
              <a:buNone/>
            </a:pPr>
            <a:endParaRPr lang="en-US" sz="3600" smtClean="0">
              <a:solidFill>
                <a:srgbClr val="FFFF66"/>
              </a:solidFill>
            </a:endParaRPr>
          </a:p>
          <a:p>
            <a:pPr eaLnBrk="1" hangingPunct="1"/>
            <a:r>
              <a:rPr lang="en-US" sz="3600" smtClean="0">
                <a:solidFill>
                  <a:schemeClr val="tx2"/>
                </a:solidFill>
              </a:rPr>
              <a:t> Trade-In-Allowance</a:t>
            </a:r>
          </a:p>
        </p:txBody>
      </p:sp>
      <p:sp>
        <p:nvSpPr>
          <p:cNvPr id="94212" name="Line 4"/>
          <p:cNvSpPr>
            <a:spLocks noChangeShapeType="1"/>
          </p:cNvSpPr>
          <p:nvPr/>
        </p:nvSpPr>
        <p:spPr bwMode="auto">
          <a:xfrm flipH="1" flipV="1">
            <a:off x="2667000" y="1981200"/>
            <a:ext cx="3733800" cy="1752600"/>
          </a:xfrm>
          <a:prstGeom prst="line">
            <a:avLst/>
          </a:prstGeom>
          <a:noFill/>
          <a:ln w="76200">
            <a:solidFill>
              <a:srgbClr val="00FF00"/>
            </a:solidFill>
            <a:round/>
            <a:headEnd/>
            <a:tailEnd type="triangle" w="med" len="med"/>
          </a:ln>
        </p:spPr>
        <p:txBody>
          <a:bodyPr wrap="none" anchor="ctr"/>
          <a:lstStyle/>
          <a:p>
            <a:endParaRPr lang="en-US"/>
          </a:p>
        </p:txBody>
      </p:sp>
      <p:sp>
        <p:nvSpPr>
          <p:cNvPr id="94213" name="Line 5"/>
          <p:cNvSpPr>
            <a:spLocks noChangeShapeType="1"/>
          </p:cNvSpPr>
          <p:nvPr/>
        </p:nvSpPr>
        <p:spPr bwMode="auto">
          <a:xfrm flipH="1" flipV="1">
            <a:off x="3200400" y="3352800"/>
            <a:ext cx="3124200" cy="381000"/>
          </a:xfrm>
          <a:prstGeom prst="line">
            <a:avLst/>
          </a:prstGeom>
          <a:noFill/>
          <a:ln w="76200">
            <a:solidFill>
              <a:srgbClr val="00FF00"/>
            </a:solidFill>
            <a:round/>
            <a:headEnd/>
            <a:tailEnd type="triangle" w="med" len="med"/>
          </a:ln>
        </p:spPr>
        <p:txBody>
          <a:bodyPr wrap="none" anchor="ctr"/>
          <a:lstStyle/>
          <a:p>
            <a:endParaRPr lang="en-US"/>
          </a:p>
        </p:txBody>
      </p:sp>
      <p:sp>
        <p:nvSpPr>
          <p:cNvPr id="94214" name="Line 6"/>
          <p:cNvSpPr>
            <a:spLocks noChangeShapeType="1"/>
          </p:cNvSpPr>
          <p:nvPr/>
        </p:nvSpPr>
        <p:spPr bwMode="auto">
          <a:xfrm flipH="1">
            <a:off x="5105400" y="3733800"/>
            <a:ext cx="1295400" cy="914400"/>
          </a:xfrm>
          <a:prstGeom prst="line">
            <a:avLst/>
          </a:prstGeom>
          <a:noFill/>
          <a:ln w="76200">
            <a:solidFill>
              <a:srgbClr val="00FF00"/>
            </a:solidFill>
            <a:round/>
            <a:headEnd/>
            <a:tailEnd type="triangle" w="med" len="med"/>
          </a:ln>
        </p:spPr>
        <p:txBody>
          <a:bodyPr wrap="none" anchor="ctr"/>
          <a:lstStyle/>
          <a:p>
            <a:endParaRPr lang="en-US"/>
          </a:p>
        </p:txBody>
      </p:sp>
      <p:sp>
        <p:nvSpPr>
          <p:cNvPr id="94215" name="Text Box 7"/>
          <p:cNvSpPr txBox="1">
            <a:spLocks noChangeArrowheads="1"/>
          </p:cNvSpPr>
          <p:nvPr/>
        </p:nvSpPr>
        <p:spPr bwMode="auto">
          <a:xfrm>
            <a:off x="6553200" y="2895600"/>
            <a:ext cx="2895600" cy="1739900"/>
          </a:xfrm>
          <a:prstGeom prst="rect">
            <a:avLst/>
          </a:prstGeom>
          <a:noFill/>
          <a:ln w="9525">
            <a:noFill/>
            <a:miter lim="800000"/>
            <a:headEnd/>
            <a:tailEnd/>
          </a:ln>
        </p:spPr>
        <p:txBody>
          <a:bodyPr>
            <a:spAutoFit/>
          </a:bodyPr>
          <a:lstStyle/>
          <a:p>
            <a:pPr>
              <a:spcBef>
                <a:spcPct val="50000"/>
              </a:spcBef>
            </a:pPr>
            <a:r>
              <a:rPr lang="en-US" sz="3600" b="1">
                <a:solidFill>
                  <a:schemeClr val="tx2"/>
                </a:solidFill>
              </a:rPr>
              <a:t>Each is a separate EVENT!</a:t>
            </a:r>
            <a:endParaRPr lang="en-US" sz="3600">
              <a:solidFill>
                <a:schemeClr val="tx2"/>
              </a:solidFill>
            </a:endParaRPr>
          </a:p>
        </p:txBody>
      </p:sp>
      <p:sp>
        <p:nvSpPr>
          <p:cNvPr id="94216" name="Oval 8"/>
          <p:cNvSpPr>
            <a:spLocks noChangeArrowheads="1"/>
          </p:cNvSpPr>
          <p:nvPr/>
        </p:nvSpPr>
        <p:spPr bwMode="auto">
          <a:xfrm>
            <a:off x="6248400" y="3657600"/>
            <a:ext cx="228600" cy="152400"/>
          </a:xfrm>
          <a:prstGeom prst="ellipse">
            <a:avLst/>
          </a:prstGeom>
          <a:solidFill>
            <a:srgbClr val="00FF00"/>
          </a:solidFill>
          <a:ln w="9525">
            <a:solidFill>
              <a:srgbClr val="00FF00"/>
            </a:solidFill>
            <a:round/>
            <a:headEnd/>
            <a:tailEnd/>
          </a:ln>
        </p:spPr>
        <p:txBody>
          <a:bodyPr wrap="none" anchor="ctr"/>
          <a:lstStyle/>
          <a:p>
            <a:endParaRPr lang="en-US"/>
          </a:p>
        </p:txBody>
      </p:sp>
      <p:sp>
        <p:nvSpPr>
          <p:cNvPr id="10" name="Slide Number Placeholder 10"/>
          <p:cNvSpPr txBox="1">
            <a:spLocks/>
          </p:cNvSpPr>
          <p:nvPr/>
        </p:nvSpPr>
        <p:spPr bwMode="auto">
          <a:xfrm>
            <a:off x="7239000" y="6400800"/>
            <a:ext cx="1905000" cy="457200"/>
          </a:xfrm>
          <a:prstGeom prst="rect">
            <a:avLst/>
          </a:prstGeom>
          <a:noFill/>
          <a:ln w="9525">
            <a:noFill/>
            <a:miter lim="800000"/>
            <a:headEnd/>
            <a:tailEnd/>
          </a:ln>
        </p:spPr>
        <p:txBody>
          <a:bodyPr/>
          <a:lstStyle/>
          <a:p>
            <a:pPr algn="ctr"/>
            <a:r>
              <a:rPr lang="en-US" sz="1200" dirty="0" smtClean="0"/>
              <a:t>7-</a:t>
            </a:r>
            <a:fld id="{76983DB8-42F6-4238-AABE-A50C94B53D3A}" type="slidenum">
              <a:rPr lang="en-US" sz="1200" smtClean="0"/>
              <a:pPr algn="ctr"/>
              <a:t>15</a:t>
            </a:fld>
            <a:endParaRPr lang="en-US" sz="12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528" fill="hold" grpId="0" nodeType="afterEffect">
                                  <p:stCondLst>
                                    <p:cond delay="0"/>
                                  </p:stCondLst>
                                  <p:childTnLst>
                                    <p:set>
                                      <p:cBhvr>
                                        <p:cTn id="6" dur="1" fill="hold">
                                          <p:stCondLst>
                                            <p:cond delay="0"/>
                                          </p:stCondLst>
                                        </p:cTn>
                                        <p:tgtEl>
                                          <p:spTgt spid="94210"/>
                                        </p:tgtEl>
                                        <p:attrNameLst>
                                          <p:attrName>style.visibility</p:attrName>
                                        </p:attrNameLst>
                                      </p:cBhvr>
                                      <p:to>
                                        <p:strVal val="visible"/>
                                      </p:to>
                                    </p:set>
                                    <p:anim calcmode="lin" valueType="num">
                                      <p:cBhvr>
                                        <p:cTn id="7" dur="500" fill="hold"/>
                                        <p:tgtEl>
                                          <p:spTgt spid="94210"/>
                                        </p:tgtEl>
                                        <p:attrNameLst>
                                          <p:attrName>ppt_w</p:attrName>
                                        </p:attrNameLst>
                                      </p:cBhvr>
                                      <p:tavLst>
                                        <p:tav tm="0">
                                          <p:val>
                                            <p:fltVal val="0"/>
                                          </p:val>
                                        </p:tav>
                                        <p:tav tm="100000">
                                          <p:val>
                                            <p:strVal val="#ppt_w"/>
                                          </p:val>
                                        </p:tav>
                                      </p:tavLst>
                                    </p:anim>
                                    <p:anim calcmode="lin" valueType="num">
                                      <p:cBhvr>
                                        <p:cTn id="8" dur="500" fill="hold"/>
                                        <p:tgtEl>
                                          <p:spTgt spid="94210"/>
                                        </p:tgtEl>
                                        <p:attrNameLst>
                                          <p:attrName>ppt_h</p:attrName>
                                        </p:attrNameLst>
                                      </p:cBhvr>
                                      <p:tavLst>
                                        <p:tav tm="0">
                                          <p:val>
                                            <p:fltVal val="0"/>
                                          </p:val>
                                        </p:tav>
                                        <p:tav tm="100000">
                                          <p:val>
                                            <p:strVal val="#ppt_h"/>
                                          </p:val>
                                        </p:tav>
                                      </p:tavLst>
                                    </p:anim>
                                    <p:anim calcmode="lin" valueType="num">
                                      <p:cBhvr>
                                        <p:cTn id="9" dur="500" fill="hold"/>
                                        <p:tgtEl>
                                          <p:spTgt spid="94210"/>
                                        </p:tgtEl>
                                        <p:attrNameLst>
                                          <p:attrName>ppt_x</p:attrName>
                                        </p:attrNameLst>
                                      </p:cBhvr>
                                      <p:tavLst>
                                        <p:tav tm="0">
                                          <p:val>
                                            <p:fltVal val="0.5"/>
                                          </p:val>
                                        </p:tav>
                                        <p:tav tm="100000">
                                          <p:val>
                                            <p:strVal val="#ppt_x"/>
                                          </p:val>
                                        </p:tav>
                                      </p:tavLst>
                                    </p:anim>
                                    <p:anim calcmode="lin" valueType="num">
                                      <p:cBhvr>
                                        <p:cTn id="10" dur="500" fill="hold"/>
                                        <p:tgtEl>
                                          <p:spTgt spid="94210"/>
                                        </p:tgtEl>
                                        <p:attrNameLst>
                                          <p:attrName>ppt_y</p:attrName>
                                        </p:attrNameLst>
                                      </p:cBhvr>
                                      <p:tavLst>
                                        <p:tav tm="0">
                                          <p:val>
                                            <p:fltVal val="0.5"/>
                                          </p:val>
                                        </p:tav>
                                        <p:tav tm="100000">
                                          <p:val>
                                            <p:strVal val="#ppt_y"/>
                                          </p:val>
                                        </p:tav>
                                      </p:tavLst>
                                    </p:anim>
                                  </p:childTnLst>
                                </p:cTn>
                              </p:par>
                            </p:childTnLst>
                          </p:cTn>
                        </p:par>
                        <p:par>
                          <p:cTn id="11" fill="hold">
                            <p:stCondLst>
                              <p:cond delay="500"/>
                            </p:stCondLst>
                            <p:childTnLst>
                              <p:par>
                                <p:cTn id="12" presetID="2" presetClass="entr" presetSubtype="8" fill="hold" grpId="0" nodeType="afterEffect">
                                  <p:stCondLst>
                                    <p:cond delay="0"/>
                                  </p:stCondLst>
                                  <p:childTnLst>
                                    <p:set>
                                      <p:cBhvr>
                                        <p:cTn id="13" dur="1" fill="hold">
                                          <p:stCondLst>
                                            <p:cond delay="0"/>
                                          </p:stCondLst>
                                        </p:cTn>
                                        <p:tgtEl>
                                          <p:spTgt spid="94211">
                                            <p:txEl>
                                              <p:pRg st="0" end="0"/>
                                            </p:txEl>
                                          </p:spTgt>
                                        </p:tgtEl>
                                        <p:attrNameLst>
                                          <p:attrName>style.visibility</p:attrName>
                                        </p:attrNameLst>
                                      </p:cBhvr>
                                      <p:to>
                                        <p:strVal val="visible"/>
                                      </p:to>
                                    </p:set>
                                    <p:anim calcmode="lin" valueType="num">
                                      <p:cBhvr additive="base">
                                        <p:cTn id="14" dur="500" fill="hold"/>
                                        <p:tgtEl>
                                          <p:spTgt spid="94211">
                                            <p:txEl>
                                              <p:pRg st="0" end="0"/>
                                            </p:txEl>
                                          </p:spTgt>
                                        </p:tgtEl>
                                        <p:attrNameLst>
                                          <p:attrName>ppt_x</p:attrName>
                                        </p:attrNameLst>
                                      </p:cBhvr>
                                      <p:tavLst>
                                        <p:tav tm="0">
                                          <p:val>
                                            <p:strVal val="0-#ppt_w/2"/>
                                          </p:val>
                                        </p:tav>
                                        <p:tav tm="100000">
                                          <p:val>
                                            <p:strVal val="#ppt_x"/>
                                          </p:val>
                                        </p:tav>
                                      </p:tavLst>
                                    </p:anim>
                                    <p:anim calcmode="lin" valueType="num">
                                      <p:cBhvr additive="base">
                                        <p:cTn id="15" dur="500" fill="hold"/>
                                        <p:tgtEl>
                                          <p:spTgt spid="94211">
                                            <p:txEl>
                                              <p:pRg st="0" end="0"/>
                                            </p:txEl>
                                          </p:spTgt>
                                        </p:tgtEl>
                                        <p:attrNameLst>
                                          <p:attrName>ppt_y</p:attrName>
                                        </p:attrNameLst>
                                      </p:cBhvr>
                                      <p:tavLst>
                                        <p:tav tm="0">
                                          <p:val>
                                            <p:strVal val="#ppt_y"/>
                                          </p:val>
                                        </p:tav>
                                        <p:tav tm="100000">
                                          <p:val>
                                            <p:strVal val="#ppt_y"/>
                                          </p:val>
                                        </p:tav>
                                      </p:tavLst>
                                    </p:anim>
                                  </p:childTnLst>
                                </p:cTn>
                              </p:par>
                            </p:childTnLst>
                          </p:cTn>
                        </p:par>
                        <p:par>
                          <p:cTn id="16" fill="hold">
                            <p:stCondLst>
                              <p:cond delay="1000"/>
                            </p:stCondLst>
                            <p:childTnLst>
                              <p:par>
                                <p:cTn id="17" presetID="2" presetClass="entr" presetSubtype="8" fill="hold" grpId="0" nodeType="afterEffect">
                                  <p:stCondLst>
                                    <p:cond delay="0"/>
                                  </p:stCondLst>
                                  <p:childTnLst>
                                    <p:set>
                                      <p:cBhvr>
                                        <p:cTn id="18" dur="1" fill="hold">
                                          <p:stCondLst>
                                            <p:cond delay="0"/>
                                          </p:stCondLst>
                                        </p:cTn>
                                        <p:tgtEl>
                                          <p:spTgt spid="94211">
                                            <p:txEl>
                                              <p:pRg st="1" end="1"/>
                                            </p:txEl>
                                          </p:spTgt>
                                        </p:tgtEl>
                                        <p:attrNameLst>
                                          <p:attrName>style.visibility</p:attrName>
                                        </p:attrNameLst>
                                      </p:cBhvr>
                                      <p:to>
                                        <p:strVal val="visible"/>
                                      </p:to>
                                    </p:set>
                                    <p:anim calcmode="lin" valueType="num">
                                      <p:cBhvr additive="base">
                                        <p:cTn id="19" dur="500" fill="hold"/>
                                        <p:tgtEl>
                                          <p:spTgt spid="94211">
                                            <p:txEl>
                                              <p:pRg st="1" end="1"/>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94211">
                                            <p:txEl>
                                              <p:pRg st="1" end="1"/>
                                            </p:txEl>
                                          </p:spTgt>
                                        </p:tgtEl>
                                        <p:attrNameLst>
                                          <p:attrName>ppt_y</p:attrName>
                                        </p:attrNameLst>
                                      </p:cBhvr>
                                      <p:tavLst>
                                        <p:tav tm="0">
                                          <p:val>
                                            <p:strVal val="#ppt_y"/>
                                          </p:val>
                                        </p:tav>
                                        <p:tav tm="100000">
                                          <p:val>
                                            <p:strVal val="#ppt_y"/>
                                          </p:val>
                                        </p:tav>
                                      </p:tavLst>
                                    </p:anim>
                                  </p:childTnLst>
                                </p:cTn>
                              </p:par>
                            </p:childTnLst>
                          </p:cTn>
                        </p:par>
                        <p:par>
                          <p:cTn id="21" fill="hold">
                            <p:stCondLst>
                              <p:cond delay="1500"/>
                            </p:stCondLst>
                            <p:childTnLst>
                              <p:par>
                                <p:cTn id="22" presetID="2" presetClass="entr" presetSubtype="8" fill="hold" grpId="0" nodeType="afterEffect">
                                  <p:stCondLst>
                                    <p:cond delay="0"/>
                                  </p:stCondLst>
                                  <p:childTnLst>
                                    <p:set>
                                      <p:cBhvr>
                                        <p:cTn id="23" dur="1" fill="hold">
                                          <p:stCondLst>
                                            <p:cond delay="0"/>
                                          </p:stCondLst>
                                        </p:cTn>
                                        <p:tgtEl>
                                          <p:spTgt spid="94211">
                                            <p:txEl>
                                              <p:pRg st="2" end="2"/>
                                            </p:txEl>
                                          </p:spTgt>
                                        </p:tgtEl>
                                        <p:attrNameLst>
                                          <p:attrName>style.visibility</p:attrName>
                                        </p:attrNameLst>
                                      </p:cBhvr>
                                      <p:to>
                                        <p:strVal val="visible"/>
                                      </p:to>
                                    </p:set>
                                    <p:anim calcmode="lin" valueType="num">
                                      <p:cBhvr additive="base">
                                        <p:cTn id="24" dur="500" fill="hold"/>
                                        <p:tgtEl>
                                          <p:spTgt spid="94211">
                                            <p:txEl>
                                              <p:pRg st="2" end="2"/>
                                            </p:txEl>
                                          </p:spTgt>
                                        </p:tgtEl>
                                        <p:attrNameLst>
                                          <p:attrName>ppt_x</p:attrName>
                                        </p:attrNameLst>
                                      </p:cBhvr>
                                      <p:tavLst>
                                        <p:tav tm="0">
                                          <p:val>
                                            <p:strVal val="0-#ppt_w/2"/>
                                          </p:val>
                                        </p:tav>
                                        <p:tav tm="100000">
                                          <p:val>
                                            <p:strVal val="#ppt_x"/>
                                          </p:val>
                                        </p:tav>
                                      </p:tavLst>
                                    </p:anim>
                                    <p:anim calcmode="lin" valueType="num">
                                      <p:cBhvr additive="base">
                                        <p:cTn id="25" dur="500" fill="hold"/>
                                        <p:tgtEl>
                                          <p:spTgt spid="94211">
                                            <p:txEl>
                                              <p:pRg st="2" end="2"/>
                                            </p:txEl>
                                          </p:spTgt>
                                        </p:tgtEl>
                                        <p:attrNameLst>
                                          <p:attrName>ppt_y</p:attrName>
                                        </p:attrNameLst>
                                      </p:cBhvr>
                                      <p:tavLst>
                                        <p:tav tm="0">
                                          <p:val>
                                            <p:strVal val="#ppt_y"/>
                                          </p:val>
                                        </p:tav>
                                        <p:tav tm="100000">
                                          <p:val>
                                            <p:strVal val="#ppt_y"/>
                                          </p:val>
                                        </p:tav>
                                      </p:tavLst>
                                    </p:anim>
                                  </p:childTnLst>
                                </p:cTn>
                              </p:par>
                            </p:childTnLst>
                          </p:cTn>
                        </p:par>
                        <p:par>
                          <p:cTn id="26" fill="hold">
                            <p:stCondLst>
                              <p:cond delay="2000"/>
                            </p:stCondLst>
                            <p:childTnLst>
                              <p:par>
                                <p:cTn id="27" presetID="2" presetClass="entr" presetSubtype="8" fill="hold" grpId="0" nodeType="afterEffect">
                                  <p:stCondLst>
                                    <p:cond delay="0"/>
                                  </p:stCondLst>
                                  <p:childTnLst>
                                    <p:set>
                                      <p:cBhvr>
                                        <p:cTn id="28" dur="1" fill="hold">
                                          <p:stCondLst>
                                            <p:cond delay="0"/>
                                          </p:stCondLst>
                                        </p:cTn>
                                        <p:tgtEl>
                                          <p:spTgt spid="94211">
                                            <p:txEl>
                                              <p:pRg st="4" end="4"/>
                                            </p:txEl>
                                          </p:spTgt>
                                        </p:tgtEl>
                                        <p:attrNameLst>
                                          <p:attrName>style.visibility</p:attrName>
                                        </p:attrNameLst>
                                      </p:cBhvr>
                                      <p:to>
                                        <p:strVal val="visible"/>
                                      </p:to>
                                    </p:set>
                                    <p:anim calcmode="lin" valueType="num">
                                      <p:cBhvr additive="base">
                                        <p:cTn id="29" dur="500" fill="hold"/>
                                        <p:tgtEl>
                                          <p:spTgt spid="94211">
                                            <p:txEl>
                                              <p:pRg st="4" end="4"/>
                                            </p:txEl>
                                          </p:spTgt>
                                        </p:tgtEl>
                                        <p:attrNameLst>
                                          <p:attrName>ppt_x</p:attrName>
                                        </p:attrNameLst>
                                      </p:cBhvr>
                                      <p:tavLst>
                                        <p:tav tm="0">
                                          <p:val>
                                            <p:strVal val="0-#ppt_w/2"/>
                                          </p:val>
                                        </p:tav>
                                        <p:tav tm="100000">
                                          <p:val>
                                            <p:strVal val="#ppt_x"/>
                                          </p:val>
                                        </p:tav>
                                      </p:tavLst>
                                    </p:anim>
                                    <p:anim calcmode="lin" valueType="num">
                                      <p:cBhvr additive="base">
                                        <p:cTn id="30" dur="500" fill="hold"/>
                                        <p:tgtEl>
                                          <p:spTgt spid="94211">
                                            <p:txEl>
                                              <p:pRg st="4" end="4"/>
                                            </p:txEl>
                                          </p:spTgt>
                                        </p:tgtEl>
                                        <p:attrNameLst>
                                          <p:attrName>ppt_y</p:attrName>
                                        </p:attrNameLst>
                                      </p:cBhvr>
                                      <p:tavLst>
                                        <p:tav tm="0">
                                          <p:val>
                                            <p:strVal val="#ppt_y"/>
                                          </p:val>
                                        </p:tav>
                                        <p:tav tm="100000">
                                          <p:val>
                                            <p:strVal val="#ppt_y"/>
                                          </p:val>
                                        </p:tav>
                                      </p:tavLst>
                                    </p:anim>
                                  </p:childTnLst>
                                </p:cTn>
                              </p:par>
                            </p:childTnLst>
                          </p:cTn>
                        </p:par>
                        <p:par>
                          <p:cTn id="31" fill="hold">
                            <p:stCondLst>
                              <p:cond delay="2500"/>
                            </p:stCondLst>
                            <p:childTnLst>
                              <p:par>
                                <p:cTn id="32" presetID="22" presetClass="entr" presetSubtype="2" fill="hold" grpId="0" nodeType="afterEffect">
                                  <p:stCondLst>
                                    <p:cond delay="0"/>
                                  </p:stCondLst>
                                  <p:childTnLst>
                                    <p:set>
                                      <p:cBhvr>
                                        <p:cTn id="33" dur="1" fill="hold">
                                          <p:stCondLst>
                                            <p:cond delay="0"/>
                                          </p:stCondLst>
                                        </p:cTn>
                                        <p:tgtEl>
                                          <p:spTgt spid="94212"/>
                                        </p:tgtEl>
                                        <p:attrNameLst>
                                          <p:attrName>style.visibility</p:attrName>
                                        </p:attrNameLst>
                                      </p:cBhvr>
                                      <p:to>
                                        <p:strVal val="visible"/>
                                      </p:to>
                                    </p:set>
                                    <p:animEffect transition="in" filter="wipe(right)">
                                      <p:cBhvr>
                                        <p:cTn id="34" dur="500"/>
                                        <p:tgtEl>
                                          <p:spTgt spid="94212"/>
                                        </p:tgtEl>
                                      </p:cBhvr>
                                    </p:animEffect>
                                  </p:childTnLst>
                                </p:cTn>
                              </p:par>
                            </p:childTnLst>
                          </p:cTn>
                        </p:par>
                        <p:par>
                          <p:cTn id="35" fill="hold">
                            <p:stCondLst>
                              <p:cond delay="3000"/>
                            </p:stCondLst>
                            <p:childTnLst>
                              <p:par>
                                <p:cTn id="36" presetID="22" presetClass="entr" presetSubtype="2" fill="hold" grpId="0" nodeType="afterEffect">
                                  <p:stCondLst>
                                    <p:cond delay="0"/>
                                  </p:stCondLst>
                                  <p:childTnLst>
                                    <p:set>
                                      <p:cBhvr>
                                        <p:cTn id="37" dur="1" fill="hold">
                                          <p:stCondLst>
                                            <p:cond delay="0"/>
                                          </p:stCondLst>
                                        </p:cTn>
                                        <p:tgtEl>
                                          <p:spTgt spid="94213"/>
                                        </p:tgtEl>
                                        <p:attrNameLst>
                                          <p:attrName>style.visibility</p:attrName>
                                        </p:attrNameLst>
                                      </p:cBhvr>
                                      <p:to>
                                        <p:strVal val="visible"/>
                                      </p:to>
                                    </p:set>
                                    <p:animEffect transition="in" filter="wipe(right)">
                                      <p:cBhvr>
                                        <p:cTn id="38" dur="500"/>
                                        <p:tgtEl>
                                          <p:spTgt spid="94213"/>
                                        </p:tgtEl>
                                      </p:cBhvr>
                                    </p:animEffect>
                                  </p:childTnLst>
                                </p:cTn>
                              </p:par>
                            </p:childTnLst>
                          </p:cTn>
                        </p:par>
                        <p:par>
                          <p:cTn id="39" fill="hold">
                            <p:stCondLst>
                              <p:cond delay="3500"/>
                            </p:stCondLst>
                            <p:childTnLst>
                              <p:par>
                                <p:cTn id="40" presetID="22" presetClass="entr" presetSubtype="2" fill="hold" grpId="0" nodeType="afterEffect">
                                  <p:stCondLst>
                                    <p:cond delay="0"/>
                                  </p:stCondLst>
                                  <p:childTnLst>
                                    <p:set>
                                      <p:cBhvr>
                                        <p:cTn id="41" dur="1" fill="hold">
                                          <p:stCondLst>
                                            <p:cond delay="0"/>
                                          </p:stCondLst>
                                        </p:cTn>
                                        <p:tgtEl>
                                          <p:spTgt spid="94214"/>
                                        </p:tgtEl>
                                        <p:attrNameLst>
                                          <p:attrName>style.visibility</p:attrName>
                                        </p:attrNameLst>
                                      </p:cBhvr>
                                      <p:to>
                                        <p:strVal val="visible"/>
                                      </p:to>
                                    </p:set>
                                    <p:animEffect transition="in" filter="wipe(right)">
                                      <p:cBhvr>
                                        <p:cTn id="42" dur="500"/>
                                        <p:tgtEl>
                                          <p:spTgt spid="94214"/>
                                        </p:tgtEl>
                                      </p:cBhvr>
                                    </p:animEffect>
                                  </p:childTnLst>
                                </p:cTn>
                              </p:par>
                            </p:childTnLst>
                          </p:cTn>
                        </p:par>
                        <p:par>
                          <p:cTn id="43" fill="hold">
                            <p:stCondLst>
                              <p:cond delay="4000"/>
                            </p:stCondLst>
                            <p:childTnLst>
                              <p:par>
                                <p:cTn id="44" presetID="1" presetClass="entr" presetSubtype="0" fill="hold" grpId="0" nodeType="afterEffect">
                                  <p:stCondLst>
                                    <p:cond delay="0"/>
                                  </p:stCondLst>
                                  <p:childTnLst>
                                    <p:set>
                                      <p:cBhvr>
                                        <p:cTn id="45" dur="1" fill="hold">
                                          <p:stCondLst>
                                            <p:cond delay="499"/>
                                          </p:stCondLst>
                                        </p:cTn>
                                        <p:tgtEl>
                                          <p:spTgt spid="94216"/>
                                        </p:tgtEl>
                                        <p:attrNameLst>
                                          <p:attrName>style.visibility</p:attrName>
                                        </p:attrNameLst>
                                      </p:cBhvr>
                                      <p:to>
                                        <p:strVal val="visible"/>
                                      </p:to>
                                    </p:set>
                                  </p:childTnLst>
                                </p:cTn>
                              </p:par>
                            </p:childTnLst>
                          </p:cTn>
                        </p:par>
                        <p:par>
                          <p:cTn id="46" fill="hold">
                            <p:stCondLst>
                              <p:cond delay="4500"/>
                            </p:stCondLst>
                            <p:childTnLst>
                              <p:par>
                                <p:cTn id="47" presetID="2" presetClass="entr" presetSubtype="2" fill="hold" grpId="0" nodeType="afterEffect">
                                  <p:stCondLst>
                                    <p:cond delay="0"/>
                                  </p:stCondLst>
                                  <p:iterate type="wd">
                                    <p:tmPct val="100000"/>
                                  </p:iterate>
                                  <p:childTnLst>
                                    <p:set>
                                      <p:cBhvr>
                                        <p:cTn id="48" dur="1" fill="hold">
                                          <p:stCondLst>
                                            <p:cond delay="0"/>
                                          </p:stCondLst>
                                        </p:cTn>
                                        <p:tgtEl>
                                          <p:spTgt spid="94215"/>
                                        </p:tgtEl>
                                        <p:attrNameLst>
                                          <p:attrName>style.visibility</p:attrName>
                                        </p:attrNameLst>
                                      </p:cBhvr>
                                      <p:to>
                                        <p:strVal val="visible"/>
                                      </p:to>
                                    </p:set>
                                    <p:anim calcmode="lin" valueType="num">
                                      <p:cBhvr additive="base">
                                        <p:cTn id="49" dur="300" fill="hold"/>
                                        <p:tgtEl>
                                          <p:spTgt spid="94215"/>
                                        </p:tgtEl>
                                        <p:attrNameLst>
                                          <p:attrName>ppt_x</p:attrName>
                                        </p:attrNameLst>
                                      </p:cBhvr>
                                      <p:tavLst>
                                        <p:tav tm="0">
                                          <p:val>
                                            <p:strVal val="1+#ppt_w/2"/>
                                          </p:val>
                                        </p:tav>
                                        <p:tav tm="100000">
                                          <p:val>
                                            <p:strVal val="#ppt_x"/>
                                          </p:val>
                                        </p:tav>
                                      </p:tavLst>
                                    </p:anim>
                                    <p:anim calcmode="lin" valueType="num">
                                      <p:cBhvr additive="base">
                                        <p:cTn id="50" dur="300" fill="hold"/>
                                        <p:tgtEl>
                                          <p:spTgt spid="9421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4210" grpId="0" autoUpdateAnimBg="0"/>
      <p:bldP spid="94211" grpId="0" build="p" autoUpdateAnimBg="0" advAuto="0"/>
      <p:bldP spid="94212" grpId="0" animBg="1"/>
      <p:bldP spid="94213" grpId="0" animBg="1"/>
      <p:bldP spid="94214" grpId="0" animBg="1"/>
      <p:bldP spid="94215" grpId="0" autoUpdateAnimBg="0"/>
      <p:bldP spid="94216" grpId="0" animBg="1"/>
    </p:bldLst>
  </p:timing>
</p:sld>
</file>

<file path=ppt/slides/slide1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5234" name="Rectangle 2"/>
          <p:cNvSpPr>
            <a:spLocks noGrp="1" noChangeArrowheads="1"/>
          </p:cNvSpPr>
          <p:nvPr>
            <p:ph type="title"/>
          </p:nvPr>
        </p:nvSpPr>
        <p:spPr/>
        <p:txBody>
          <a:bodyPr/>
          <a:lstStyle/>
          <a:p>
            <a:pPr eaLnBrk="1" hangingPunct="1"/>
            <a:r>
              <a:rPr lang="en-US" b="1" smtClean="0"/>
              <a:t>NEGOTIATING TIPS</a:t>
            </a:r>
            <a:endParaRPr lang="en-US" smtClean="0"/>
          </a:p>
        </p:txBody>
      </p:sp>
      <p:sp>
        <p:nvSpPr>
          <p:cNvPr id="6" name="Content Placeholder 5"/>
          <p:cNvSpPr>
            <a:spLocks noGrp="1"/>
          </p:cNvSpPr>
          <p:nvPr>
            <p:ph idx="1"/>
          </p:nvPr>
        </p:nvSpPr>
        <p:spPr/>
        <p:txBody>
          <a:bodyPr/>
          <a:lstStyle/>
          <a:p>
            <a:r>
              <a:rPr lang="en-US" dirty="0" smtClean="0"/>
              <a:t>Don’t Volunteer Information</a:t>
            </a:r>
          </a:p>
          <a:p>
            <a:r>
              <a:rPr lang="en-US" dirty="0" smtClean="0"/>
              <a:t>Don’t Talk Trade-In Too Soon</a:t>
            </a:r>
          </a:p>
          <a:p>
            <a:r>
              <a:rPr lang="en-US" dirty="0" smtClean="0"/>
              <a:t>Don’t Give Salesperson Your  Driver’s License</a:t>
            </a:r>
          </a:p>
          <a:p>
            <a:r>
              <a:rPr lang="en-US" dirty="0" smtClean="0"/>
              <a:t>Don't Leave a Deposit</a:t>
            </a:r>
          </a:p>
          <a:p>
            <a:r>
              <a:rPr lang="en-US" dirty="0" smtClean="0"/>
              <a:t>Don't "Like" The Car</a:t>
            </a:r>
          </a:p>
        </p:txBody>
      </p:sp>
      <p:sp>
        <p:nvSpPr>
          <p:cNvPr id="95236" name="Rectangle 4"/>
          <p:cNvSpPr>
            <a:spLocks noChangeArrowheads="1"/>
          </p:cNvSpPr>
          <p:nvPr/>
        </p:nvSpPr>
        <p:spPr bwMode="auto">
          <a:xfrm>
            <a:off x="762001" y="1981200"/>
            <a:ext cx="7924800" cy="3906838"/>
          </a:xfrm>
          <a:prstGeom prst="rect">
            <a:avLst/>
          </a:prstGeom>
          <a:noFill/>
          <a:ln w="9525">
            <a:noFill/>
            <a:miter lim="800000"/>
            <a:headEnd/>
            <a:tailEnd/>
          </a:ln>
        </p:spPr>
        <p:txBody>
          <a:bodyPr/>
          <a:lstStyle/>
          <a:p>
            <a:pPr marL="342900" indent="-342900">
              <a:spcBef>
                <a:spcPct val="20000"/>
              </a:spcBef>
              <a:buFontTx/>
              <a:buChar char="•"/>
            </a:pPr>
            <a:endParaRPr lang="en-US" sz="3200" b="1" dirty="0">
              <a:solidFill>
                <a:schemeClr val="bg1"/>
              </a:solidFill>
            </a:endParaRPr>
          </a:p>
        </p:txBody>
      </p:sp>
      <p:sp>
        <p:nvSpPr>
          <p:cNvPr id="5" name="Slide Number Placeholder 10"/>
          <p:cNvSpPr txBox="1">
            <a:spLocks/>
          </p:cNvSpPr>
          <p:nvPr/>
        </p:nvSpPr>
        <p:spPr bwMode="auto">
          <a:xfrm>
            <a:off x="7239000" y="6400800"/>
            <a:ext cx="1905000" cy="457200"/>
          </a:xfrm>
          <a:prstGeom prst="rect">
            <a:avLst/>
          </a:prstGeom>
          <a:noFill/>
          <a:ln w="9525">
            <a:noFill/>
            <a:miter lim="800000"/>
            <a:headEnd/>
            <a:tailEnd/>
          </a:ln>
        </p:spPr>
        <p:txBody>
          <a:bodyPr/>
          <a:lstStyle/>
          <a:p>
            <a:pPr algn="ctr"/>
            <a:r>
              <a:rPr lang="en-US" sz="1200" dirty="0" smtClean="0"/>
              <a:t>7-</a:t>
            </a:r>
            <a:fld id="{76983DB8-42F6-4238-AABE-A50C94B53D3A}" type="slidenum">
              <a:rPr lang="en-US" sz="1200" smtClean="0"/>
              <a:pPr algn="ctr"/>
              <a:t>16</a:t>
            </a:fld>
            <a:endParaRPr lang="en-US" sz="12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528" fill="hold" grpId="0" nodeType="afterEffect">
                                  <p:stCondLst>
                                    <p:cond delay="0"/>
                                  </p:stCondLst>
                                  <p:childTnLst>
                                    <p:set>
                                      <p:cBhvr>
                                        <p:cTn id="6" dur="1" fill="hold">
                                          <p:stCondLst>
                                            <p:cond delay="0"/>
                                          </p:stCondLst>
                                        </p:cTn>
                                        <p:tgtEl>
                                          <p:spTgt spid="95234"/>
                                        </p:tgtEl>
                                        <p:attrNameLst>
                                          <p:attrName>style.visibility</p:attrName>
                                        </p:attrNameLst>
                                      </p:cBhvr>
                                      <p:to>
                                        <p:strVal val="visible"/>
                                      </p:to>
                                    </p:set>
                                    <p:anim calcmode="lin" valueType="num">
                                      <p:cBhvr>
                                        <p:cTn id="7" dur="500" fill="hold"/>
                                        <p:tgtEl>
                                          <p:spTgt spid="95234"/>
                                        </p:tgtEl>
                                        <p:attrNameLst>
                                          <p:attrName>ppt_w</p:attrName>
                                        </p:attrNameLst>
                                      </p:cBhvr>
                                      <p:tavLst>
                                        <p:tav tm="0">
                                          <p:val>
                                            <p:fltVal val="0"/>
                                          </p:val>
                                        </p:tav>
                                        <p:tav tm="100000">
                                          <p:val>
                                            <p:strVal val="#ppt_w"/>
                                          </p:val>
                                        </p:tav>
                                      </p:tavLst>
                                    </p:anim>
                                    <p:anim calcmode="lin" valueType="num">
                                      <p:cBhvr>
                                        <p:cTn id="8" dur="500" fill="hold"/>
                                        <p:tgtEl>
                                          <p:spTgt spid="95234"/>
                                        </p:tgtEl>
                                        <p:attrNameLst>
                                          <p:attrName>ppt_h</p:attrName>
                                        </p:attrNameLst>
                                      </p:cBhvr>
                                      <p:tavLst>
                                        <p:tav tm="0">
                                          <p:val>
                                            <p:fltVal val="0"/>
                                          </p:val>
                                        </p:tav>
                                        <p:tav tm="100000">
                                          <p:val>
                                            <p:strVal val="#ppt_h"/>
                                          </p:val>
                                        </p:tav>
                                      </p:tavLst>
                                    </p:anim>
                                    <p:anim calcmode="lin" valueType="num">
                                      <p:cBhvr>
                                        <p:cTn id="9" dur="500" fill="hold"/>
                                        <p:tgtEl>
                                          <p:spTgt spid="95234"/>
                                        </p:tgtEl>
                                        <p:attrNameLst>
                                          <p:attrName>ppt_x</p:attrName>
                                        </p:attrNameLst>
                                      </p:cBhvr>
                                      <p:tavLst>
                                        <p:tav tm="0">
                                          <p:val>
                                            <p:fltVal val="0.5"/>
                                          </p:val>
                                        </p:tav>
                                        <p:tav tm="100000">
                                          <p:val>
                                            <p:strVal val="#ppt_x"/>
                                          </p:val>
                                        </p:tav>
                                      </p:tavLst>
                                    </p:anim>
                                    <p:anim calcmode="lin" valueType="num">
                                      <p:cBhvr>
                                        <p:cTn id="10" dur="500" fill="hold"/>
                                        <p:tgtEl>
                                          <p:spTgt spid="95234"/>
                                        </p:tgtEl>
                                        <p:attrNameLst>
                                          <p:attrName>ppt_y</p:attrName>
                                        </p:attrNameLst>
                                      </p:cBhvr>
                                      <p:tavLst>
                                        <p:tav tm="0">
                                          <p:val>
                                            <p:fltVal val="0.5"/>
                                          </p:val>
                                        </p:tav>
                                        <p:tav tm="100000">
                                          <p:val>
                                            <p:strVal val="#ppt_y"/>
                                          </p:val>
                                        </p:tav>
                                      </p:tavLst>
                                    </p:anim>
                                  </p:childTnLst>
                                </p:cTn>
                              </p:par>
                            </p:childTnLst>
                          </p:cTn>
                        </p:par>
                        <p:par>
                          <p:cTn id="11" fill="hold">
                            <p:stCondLst>
                              <p:cond delay="500"/>
                            </p:stCondLst>
                            <p:childTnLst>
                              <p:par>
                                <p:cTn id="12" presetID="2" presetClass="entr" presetSubtype="8" fill="hold" grpId="0" nodeType="afterEffect" nodePh="1">
                                  <p:stCondLst>
                                    <p:cond delay="0"/>
                                  </p:stCondLst>
                                  <p:endCondLst>
                                    <p:cond evt="begin" delay="0">
                                      <p:tn val="12"/>
                                    </p:cond>
                                  </p:endCondLst>
                                  <p:childTnLst>
                                    <p:set>
                                      <p:cBhvr>
                                        <p:cTn id="13" dur="1" fill="hold">
                                          <p:stCondLst>
                                            <p:cond delay="0"/>
                                          </p:stCondLst>
                                        </p:cTn>
                                        <p:tgtEl>
                                          <p:spTgt spid="95236"/>
                                        </p:tgtEl>
                                        <p:attrNameLst>
                                          <p:attrName>style.visibility</p:attrName>
                                        </p:attrNameLst>
                                      </p:cBhvr>
                                      <p:to>
                                        <p:strVal val="visible"/>
                                      </p:to>
                                    </p:set>
                                    <p:anim calcmode="lin" valueType="num">
                                      <p:cBhvr additive="base">
                                        <p:cTn id="14" dur="500" fill="hold"/>
                                        <p:tgtEl>
                                          <p:spTgt spid="95236"/>
                                        </p:tgtEl>
                                        <p:attrNameLst>
                                          <p:attrName>ppt_x</p:attrName>
                                        </p:attrNameLst>
                                      </p:cBhvr>
                                      <p:tavLst>
                                        <p:tav tm="0">
                                          <p:val>
                                            <p:strVal val="0-#ppt_w/2"/>
                                          </p:val>
                                        </p:tav>
                                        <p:tav tm="100000">
                                          <p:val>
                                            <p:strVal val="#ppt_x"/>
                                          </p:val>
                                        </p:tav>
                                      </p:tavLst>
                                    </p:anim>
                                    <p:anim calcmode="lin" valueType="num">
                                      <p:cBhvr additive="base">
                                        <p:cTn id="15" dur="500" fill="hold"/>
                                        <p:tgtEl>
                                          <p:spTgt spid="9523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5234" grpId="0" autoUpdateAnimBg="0"/>
      <p:bldP spid="95236" grpId="0" autoUpdateAnimBg="0"/>
    </p:bldLst>
  </p:timing>
</p:sld>
</file>

<file path=ppt/slides/slide1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6258" name="Rectangle 2"/>
          <p:cNvSpPr>
            <a:spLocks noGrp="1" noChangeArrowheads="1"/>
          </p:cNvSpPr>
          <p:nvPr>
            <p:ph type="title"/>
          </p:nvPr>
        </p:nvSpPr>
        <p:spPr/>
        <p:txBody>
          <a:bodyPr/>
          <a:lstStyle/>
          <a:p>
            <a:pPr eaLnBrk="1" hangingPunct="1"/>
            <a:r>
              <a:rPr lang="en-US" b="1" smtClean="0"/>
              <a:t>MORE NEGOTIATING TIPS</a:t>
            </a:r>
          </a:p>
        </p:txBody>
      </p:sp>
      <p:sp>
        <p:nvSpPr>
          <p:cNvPr id="96259" name="Rectangle 3"/>
          <p:cNvSpPr>
            <a:spLocks noGrp="1" noChangeArrowheads="1"/>
          </p:cNvSpPr>
          <p:nvPr>
            <p:ph idx="1"/>
          </p:nvPr>
        </p:nvSpPr>
        <p:spPr/>
        <p:txBody>
          <a:bodyPr/>
          <a:lstStyle/>
          <a:p>
            <a:pPr eaLnBrk="1" hangingPunct="1"/>
            <a:r>
              <a:rPr lang="en-US" sz="3600" dirty="0" smtClean="0">
                <a:solidFill>
                  <a:schemeClr val="tx2"/>
                </a:solidFill>
              </a:rPr>
              <a:t>Discuss Discounts</a:t>
            </a:r>
          </a:p>
          <a:p>
            <a:pPr eaLnBrk="1" hangingPunct="1"/>
            <a:r>
              <a:rPr lang="en-US" sz="3600" dirty="0" smtClean="0">
                <a:solidFill>
                  <a:schemeClr val="tx2"/>
                </a:solidFill>
              </a:rPr>
              <a:t>Look for Twins</a:t>
            </a:r>
          </a:p>
          <a:p>
            <a:pPr eaLnBrk="1" hangingPunct="1"/>
            <a:r>
              <a:rPr lang="en-US" sz="3600" dirty="0" smtClean="0">
                <a:solidFill>
                  <a:schemeClr val="tx2"/>
                </a:solidFill>
              </a:rPr>
              <a:t>Delay Discussions of Financing</a:t>
            </a:r>
          </a:p>
          <a:p>
            <a:pPr eaLnBrk="1" hangingPunct="1"/>
            <a:r>
              <a:rPr lang="en-US" sz="3600" dirty="0" smtClean="0">
                <a:solidFill>
                  <a:schemeClr val="tx2"/>
                </a:solidFill>
              </a:rPr>
              <a:t>Negotiate Options</a:t>
            </a:r>
          </a:p>
          <a:p>
            <a:pPr eaLnBrk="1" hangingPunct="1"/>
            <a:r>
              <a:rPr lang="en-US" sz="3600" dirty="0" smtClean="0">
                <a:solidFill>
                  <a:schemeClr val="tx2"/>
                </a:solidFill>
              </a:rPr>
              <a:t>Take a Road Test</a:t>
            </a:r>
          </a:p>
        </p:txBody>
      </p:sp>
      <p:sp>
        <p:nvSpPr>
          <p:cNvPr id="96260" name="Rectangle 4"/>
          <p:cNvSpPr>
            <a:spLocks noChangeArrowheads="1"/>
          </p:cNvSpPr>
          <p:nvPr/>
        </p:nvSpPr>
        <p:spPr bwMode="auto">
          <a:xfrm>
            <a:off x="990600" y="2514600"/>
            <a:ext cx="8450263" cy="3906838"/>
          </a:xfrm>
          <a:prstGeom prst="rect">
            <a:avLst/>
          </a:prstGeom>
          <a:noFill/>
          <a:ln w="9525">
            <a:noFill/>
            <a:miter lim="800000"/>
            <a:headEnd/>
            <a:tailEnd/>
          </a:ln>
        </p:spPr>
        <p:txBody>
          <a:bodyPr/>
          <a:lstStyle/>
          <a:p>
            <a:pPr marL="342900" indent="-342900">
              <a:spcBef>
                <a:spcPct val="20000"/>
              </a:spcBef>
              <a:buFontTx/>
              <a:buChar char="•"/>
            </a:pPr>
            <a:endParaRPr lang="en-US" sz="3200" b="1" dirty="0">
              <a:solidFill>
                <a:schemeClr val="bg1"/>
              </a:solidFill>
            </a:endParaRPr>
          </a:p>
        </p:txBody>
      </p:sp>
      <p:sp>
        <p:nvSpPr>
          <p:cNvPr id="6" name="Slide Number Placeholder 10"/>
          <p:cNvSpPr txBox="1">
            <a:spLocks/>
          </p:cNvSpPr>
          <p:nvPr/>
        </p:nvSpPr>
        <p:spPr bwMode="auto">
          <a:xfrm>
            <a:off x="7239000" y="6400800"/>
            <a:ext cx="1905000" cy="457200"/>
          </a:xfrm>
          <a:prstGeom prst="rect">
            <a:avLst/>
          </a:prstGeom>
          <a:noFill/>
          <a:ln w="9525">
            <a:noFill/>
            <a:miter lim="800000"/>
            <a:headEnd/>
            <a:tailEnd/>
          </a:ln>
        </p:spPr>
        <p:txBody>
          <a:bodyPr/>
          <a:lstStyle/>
          <a:p>
            <a:pPr algn="ctr"/>
            <a:r>
              <a:rPr lang="en-US" sz="1200" dirty="0" smtClean="0"/>
              <a:t>7-</a:t>
            </a:r>
            <a:fld id="{76983DB8-42F6-4238-AABE-A50C94B53D3A}" type="slidenum">
              <a:rPr lang="en-US" sz="1200" smtClean="0"/>
              <a:pPr algn="ctr"/>
              <a:t>17</a:t>
            </a:fld>
            <a:endParaRPr lang="en-US" sz="12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96258"/>
                                        </p:tgtEl>
                                        <p:attrNameLst>
                                          <p:attrName>style.visibility</p:attrName>
                                        </p:attrNameLst>
                                      </p:cBhvr>
                                      <p:to>
                                        <p:strVal val="visible"/>
                                      </p:to>
                                    </p:set>
                                    <p:anim calcmode="lin" valueType="num">
                                      <p:cBhvr additive="base">
                                        <p:cTn id="7" dur="500" fill="hold"/>
                                        <p:tgtEl>
                                          <p:spTgt spid="96258"/>
                                        </p:tgtEl>
                                        <p:attrNameLst>
                                          <p:attrName>ppt_x</p:attrName>
                                        </p:attrNameLst>
                                      </p:cBhvr>
                                      <p:tavLst>
                                        <p:tav tm="0">
                                          <p:val>
                                            <p:strVal val="0-#ppt_w/2"/>
                                          </p:val>
                                        </p:tav>
                                        <p:tav tm="100000">
                                          <p:val>
                                            <p:strVal val="#ppt_x"/>
                                          </p:val>
                                        </p:tav>
                                      </p:tavLst>
                                    </p:anim>
                                    <p:anim calcmode="lin" valueType="num">
                                      <p:cBhvr additive="base">
                                        <p:cTn id="8" dur="500" fill="hold"/>
                                        <p:tgtEl>
                                          <p:spTgt spid="96258"/>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96259"/>
                                        </p:tgtEl>
                                        <p:attrNameLst>
                                          <p:attrName>style.visibility</p:attrName>
                                        </p:attrNameLst>
                                      </p:cBhvr>
                                      <p:to>
                                        <p:strVal val="visible"/>
                                      </p:to>
                                    </p:set>
                                    <p:anim calcmode="lin" valueType="num">
                                      <p:cBhvr additive="base">
                                        <p:cTn id="12" dur="500" fill="hold"/>
                                        <p:tgtEl>
                                          <p:spTgt spid="96259"/>
                                        </p:tgtEl>
                                        <p:attrNameLst>
                                          <p:attrName>ppt_x</p:attrName>
                                        </p:attrNameLst>
                                      </p:cBhvr>
                                      <p:tavLst>
                                        <p:tav tm="0">
                                          <p:val>
                                            <p:strVal val="0-#ppt_w/2"/>
                                          </p:val>
                                        </p:tav>
                                        <p:tav tm="100000">
                                          <p:val>
                                            <p:strVal val="#ppt_x"/>
                                          </p:val>
                                        </p:tav>
                                      </p:tavLst>
                                    </p:anim>
                                    <p:anim calcmode="lin" valueType="num">
                                      <p:cBhvr additive="base">
                                        <p:cTn id="13" dur="500" fill="hold"/>
                                        <p:tgtEl>
                                          <p:spTgt spid="96259"/>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8" fill="hold" grpId="0" nodeType="afterEffect" nodePh="1">
                                  <p:stCondLst>
                                    <p:cond delay="0"/>
                                  </p:stCondLst>
                                  <p:endCondLst>
                                    <p:cond evt="begin" delay="0">
                                      <p:tn val="15"/>
                                    </p:cond>
                                  </p:endCondLst>
                                  <p:childTnLst>
                                    <p:set>
                                      <p:cBhvr>
                                        <p:cTn id="16" dur="1" fill="hold">
                                          <p:stCondLst>
                                            <p:cond delay="0"/>
                                          </p:stCondLst>
                                        </p:cTn>
                                        <p:tgtEl>
                                          <p:spTgt spid="96260"/>
                                        </p:tgtEl>
                                        <p:attrNameLst>
                                          <p:attrName>style.visibility</p:attrName>
                                        </p:attrNameLst>
                                      </p:cBhvr>
                                      <p:to>
                                        <p:strVal val="visible"/>
                                      </p:to>
                                    </p:set>
                                    <p:anim calcmode="lin" valueType="num">
                                      <p:cBhvr additive="base">
                                        <p:cTn id="17" dur="500" fill="hold"/>
                                        <p:tgtEl>
                                          <p:spTgt spid="96260"/>
                                        </p:tgtEl>
                                        <p:attrNameLst>
                                          <p:attrName>ppt_x</p:attrName>
                                        </p:attrNameLst>
                                      </p:cBhvr>
                                      <p:tavLst>
                                        <p:tav tm="0">
                                          <p:val>
                                            <p:strVal val="0-#ppt_w/2"/>
                                          </p:val>
                                        </p:tav>
                                        <p:tav tm="100000">
                                          <p:val>
                                            <p:strVal val="#ppt_x"/>
                                          </p:val>
                                        </p:tav>
                                      </p:tavLst>
                                    </p:anim>
                                    <p:anim calcmode="lin" valueType="num">
                                      <p:cBhvr additive="base">
                                        <p:cTn id="18" dur="500" fill="hold"/>
                                        <p:tgtEl>
                                          <p:spTgt spid="9626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6258" grpId="0" autoUpdateAnimBg="0"/>
      <p:bldP spid="96259" grpId="0" autoUpdateAnimBg="0"/>
      <p:bldP spid="96260" grpId="0" autoUpdateAnimBg="0"/>
    </p:bldLst>
  </p:timing>
</p:sld>
</file>

<file path=ppt/slides/slide1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7282" name="Rectangle 2"/>
          <p:cNvSpPr>
            <a:spLocks noGrp="1" noChangeArrowheads="1"/>
          </p:cNvSpPr>
          <p:nvPr>
            <p:ph type="title"/>
          </p:nvPr>
        </p:nvSpPr>
        <p:spPr/>
        <p:txBody>
          <a:bodyPr/>
          <a:lstStyle/>
          <a:p>
            <a:pPr eaLnBrk="1" hangingPunct="1"/>
            <a:r>
              <a:rPr lang="en-US" b="1" smtClean="0"/>
              <a:t>MORE NEGOTIATING TIPS</a:t>
            </a:r>
            <a:endParaRPr lang="en-US" smtClean="0"/>
          </a:p>
        </p:txBody>
      </p:sp>
      <p:sp>
        <p:nvSpPr>
          <p:cNvPr id="7" name="Content Placeholder 6"/>
          <p:cNvSpPr>
            <a:spLocks noGrp="1"/>
          </p:cNvSpPr>
          <p:nvPr>
            <p:ph idx="1"/>
          </p:nvPr>
        </p:nvSpPr>
        <p:spPr/>
        <p:txBody>
          <a:bodyPr/>
          <a:lstStyle/>
          <a:p>
            <a:r>
              <a:rPr lang="en-US" dirty="0" smtClean="0">
                <a:solidFill>
                  <a:schemeClr val="tx2"/>
                </a:solidFill>
              </a:rPr>
              <a:t>Decline Extended Warranty</a:t>
            </a:r>
          </a:p>
          <a:p>
            <a:r>
              <a:rPr lang="en-US" dirty="0" smtClean="0">
                <a:solidFill>
                  <a:schemeClr val="tx2"/>
                </a:solidFill>
              </a:rPr>
              <a:t>No “Best” Time to Buy</a:t>
            </a:r>
          </a:p>
          <a:p>
            <a:r>
              <a:rPr lang="en-US" dirty="0" smtClean="0">
                <a:solidFill>
                  <a:schemeClr val="tx2"/>
                </a:solidFill>
              </a:rPr>
              <a:t>Walk Away If Pressured</a:t>
            </a:r>
          </a:p>
          <a:p>
            <a:r>
              <a:rPr lang="en-US" dirty="0" smtClean="0">
                <a:solidFill>
                  <a:schemeClr val="tx2"/>
                </a:solidFill>
              </a:rPr>
              <a:t>Sleep On It</a:t>
            </a:r>
          </a:p>
          <a:p>
            <a:endParaRPr lang="en-US" dirty="0"/>
          </a:p>
        </p:txBody>
      </p:sp>
      <p:sp>
        <p:nvSpPr>
          <p:cNvPr id="97283" name="Rectangle 3"/>
          <p:cNvSpPr>
            <a:spLocks noChangeArrowheads="1"/>
          </p:cNvSpPr>
          <p:nvPr/>
        </p:nvSpPr>
        <p:spPr bwMode="auto">
          <a:xfrm>
            <a:off x="152400" y="1752600"/>
            <a:ext cx="7772400" cy="2743200"/>
          </a:xfrm>
          <a:prstGeom prst="rect">
            <a:avLst/>
          </a:prstGeom>
          <a:noFill/>
          <a:ln w="9525">
            <a:noFill/>
            <a:miter lim="800000"/>
            <a:headEnd/>
            <a:tailEnd/>
          </a:ln>
        </p:spPr>
        <p:txBody>
          <a:bodyPr/>
          <a:lstStyle/>
          <a:p>
            <a:pPr marL="342900" indent="-342900">
              <a:spcBef>
                <a:spcPct val="20000"/>
              </a:spcBef>
              <a:buFontTx/>
              <a:buChar char="•"/>
            </a:pPr>
            <a:endParaRPr lang="en-US" sz="3600" b="1" dirty="0">
              <a:solidFill>
                <a:schemeClr val="tx2"/>
              </a:solidFill>
            </a:endParaRPr>
          </a:p>
        </p:txBody>
      </p:sp>
      <p:pic>
        <p:nvPicPr>
          <p:cNvPr id="21508" name="Picture 12" descr="C:\Users\joseph.c.frinks\AppData\Local\Microsoft\Windows\Temporary Internet Files\Content.IE5\PJOLO2LU\MP900448534[1].jpg"/>
          <p:cNvPicPr>
            <a:picLocks noChangeAspect="1" noChangeArrowheads="1"/>
          </p:cNvPicPr>
          <p:nvPr/>
        </p:nvPicPr>
        <p:blipFill>
          <a:blip r:embed="rId3" cstate="print"/>
          <a:stretch>
            <a:fillRect/>
          </a:stretch>
        </p:blipFill>
        <p:spPr bwMode="auto">
          <a:xfrm>
            <a:off x="6629400" y="1828800"/>
            <a:ext cx="1955800" cy="2933700"/>
          </a:xfrm>
          <a:prstGeom prst="rect">
            <a:avLst/>
          </a:prstGeom>
          <a:noFill/>
          <a:ln>
            <a:noFill/>
          </a:ln>
        </p:spPr>
      </p:pic>
      <p:sp>
        <p:nvSpPr>
          <p:cNvPr id="6" name="Slide Number Placeholder 10"/>
          <p:cNvSpPr txBox="1">
            <a:spLocks/>
          </p:cNvSpPr>
          <p:nvPr/>
        </p:nvSpPr>
        <p:spPr bwMode="auto">
          <a:xfrm>
            <a:off x="7239000" y="6400800"/>
            <a:ext cx="1905000" cy="457200"/>
          </a:xfrm>
          <a:prstGeom prst="rect">
            <a:avLst/>
          </a:prstGeom>
          <a:noFill/>
          <a:ln w="9525">
            <a:noFill/>
            <a:miter lim="800000"/>
            <a:headEnd/>
            <a:tailEnd/>
          </a:ln>
        </p:spPr>
        <p:txBody>
          <a:bodyPr/>
          <a:lstStyle/>
          <a:p>
            <a:pPr algn="ctr"/>
            <a:r>
              <a:rPr lang="en-US" sz="1200" dirty="0" smtClean="0"/>
              <a:t>7-</a:t>
            </a:r>
            <a:fld id="{76983DB8-42F6-4238-AABE-A50C94B53D3A}" type="slidenum">
              <a:rPr lang="en-US" sz="1200" smtClean="0"/>
              <a:pPr algn="ctr"/>
              <a:t>18</a:t>
            </a:fld>
            <a:endParaRPr lang="en-US" sz="12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528" fill="hold" grpId="0" nodeType="afterEffect">
                                  <p:stCondLst>
                                    <p:cond delay="0"/>
                                  </p:stCondLst>
                                  <p:childTnLst>
                                    <p:set>
                                      <p:cBhvr>
                                        <p:cTn id="6" dur="1" fill="hold">
                                          <p:stCondLst>
                                            <p:cond delay="0"/>
                                          </p:stCondLst>
                                        </p:cTn>
                                        <p:tgtEl>
                                          <p:spTgt spid="97282"/>
                                        </p:tgtEl>
                                        <p:attrNameLst>
                                          <p:attrName>style.visibility</p:attrName>
                                        </p:attrNameLst>
                                      </p:cBhvr>
                                      <p:to>
                                        <p:strVal val="visible"/>
                                      </p:to>
                                    </p:set>
                                    <p:anim calcmode="lin" valueType="num">
                                      <p:cBhvr>
                                        <p:cTn id="7" dur="500" fill="hold"/>
                                        <p:tgtEl>
                                          <p:spTgt spid="97282"/>
                                        </p:tgtEl>
                                        <p:attrNameLst>
                                          <p:attrName>ppt_w</p:attrName>
                                        </p:attrNameLst>
                                      </p:cBhvr>
                                      <p:tavLst>
                                        <p:tav tm="0">
                                          <p:val>
                                            <p:fltVal val="0"/>
                                          </p:val>
                                        </p:tav>
                                        <p:tav tm="100000">
                                          <p:val>
                                            <p:strVal val="#ppt_w"/>
                                          </p:val>
                                        </p:tav>
                                      </p:tavLst>
                                    </p:anim>
                                    <p:anim calcmode="lin" valueType="num">
                                      <p:cBhvr>
                                        <p:cTn id="8" dur="500" fill="hold"/>
                                        <p:tgtEl>
                                          <p:spTgt spid="97282"/>
                                        </p:tgtEl>
                                        <p:attrNameLst>
                                          <p:attrName>ppt_h</p:attrName>
                                        </p:attrNameLst>
                                      </p:cBhvr>
                                      <p:tavLst>
                                        <p:tav tm="0">
                                          <p:val>
                                            <p:fltVal val="0"/>
                                          </p:val>
                                        </p:tav>
                                        <p:tav tm="100000">
                                          <p:val>
                                            <p:strVal val="#ppt_h"/>
                                          </p:val>
                                        </p:tav>
                                      </p:tavLst>
                                    </p:anim>
                                    <p:anim calcmode="lin" valueType="num">
                                      <p:cBhvr>
                                        <p:cTn id="9" dur="500" fill="hold"/>
                                        <p:tgtEl>
                                          <p:spTgt spid="97282"/>
                                        </p:tgtEl>
                                        <p:attrNameLst>
                                          <p:attrName>ppt_x</p:attrName>
                                        </p:attrNameLst>
                                      </p:cBhvr>
                                      <p:tavLst>
                                        <p:tav tm="0">
                                          <p:val>
                                            <p:fltVal val="0.5"/>
                                          </p:val>
                                        </p:tav>
                                        <p:tav tm="100000">
                                          <p:val>
                                            <p:strVal val="#ppt_x"/>
                                          </p:val>
                                        </p:tav>
                                      </p:tavLst>
                                    </p:anim>
                                    <p:anim calcmode="lin" valueType="num">
                                      <p:cBhvr>
                                        <p:cTn id="10" dur="500" fill="hold"/>
                                        <p:tgtEl>
                                          <p:spTgt spid="97282"/>
                                        </p:tgtEl>
                                        <p:attrNameLst>
                                          <p:attrName>ppt_y</p:attrName>
                                        </p:attrNameLst>
                                      </p:cBhvr>
                                      <p:tavLst>
                                        <p:tav tm="0">
                                          <p:val>
                                            <p:fltVal val="0.5"/>
                                          </p:val>
                                        </p:tav>
                                        <p:tav tm="100000">
                                          <p:val>
                                            <p:strVal val="#ppt_y"/>
                                          </p:val>
                                        </p:tav>
                                      </p:tavLst>
                                    </p:anim>
                                  </p:childTnLst>
                                </p:cTn>
                              </p:par>
                            </p:childTnLst>
                          </p:cTn>
                        </p:par>
                        <p:par>
                          <p:cTn id="11" fill="hold">
                            <p:stCondLst>
                              <p:cond delay="500"/>
                            </p:stCondLst>
                            <p:childTnLst>
                              <p:par>
                                <p:cTn id="12" presetID="2" presetClass="entr" presetSubtype="8" fill="hold" grpId="0" nodeType="afterEffect" nodePh="1">
                                  <p:stCondLst>
                                    <p:cond delay="0"/>
                                  </p:stCondLst>
                                  <p:endCondLst>
                                    <p:cond evt="begin" delay="0">
                                      <p:tn val="12"/>
                                    </p:cond>
                                  </p:endCondLst>
                                  <p:childTnLst>
                                    <p:set>
                                      <p:cBhvr>
                                        <p:cTn id="13" dur="1" fill="hold">
                                          <p:stCondLst>
                                            <p:cond delay="0"/>
                                          </p:stCondLst>
                                        </p:cTn>
                                        <p:tgtEl>
                                          <p:spTgt spid="97283">
                                            <p:txEl>
                                              <p:pRg st="0" end="0"/>
                                            </p:txEl>
                                          </p:spTgt>
                                        </p:tgtEl>
                                        <p:attrNameLst>
                                          <p:attrName>style.visibility</p:attrName>
                                        </p:attrNameLst>
                                      </p:cBhvr>
                                      <p:to>
                                        <p:strVal val="visible"/>
                                      </p:to>
                                    </p:set>
                                    <p:anim calcmode="lin" valueType="num">
                                      <p:cBhvr additive="base">
                                        <p:cTn id="14" dur="500" fill="hold"/>
                                        <p:tgtEl>
                                          <p:spTgt spid="97283">
                                            <p:txEl>
                                              <p:pRg st="0" end="0"/>
                                            </p:txEl>
                                          </p:spTgt>
                                        </p:tgtEl>
                                        <p:attrNameLst>
                                          <p:attrName>ppt_x</p:attrName>
                                        </p:attrNameLst>
                                      </p:cBhvr>
                                      <p:tavLst>
                                        <p:tav tm="0">
                                          <p:val>
                                            <p:strVal val="0-#ppt_w/2"/>
                                          </p:val>
                                        </p:tav>
                                        <p:tav tm="100000">
                                          <p:val>
                                            <p:strVal val="#ppt_x"/>
                                          </p:val>
                                        </p:tav>
                                      </p:tavLst>
                                    </p:anim>
                                    <p:anim calcmode="lin" valueType="num">
                                      <p:cBhvr additive="base">
                                        <p:cTn id="15" dur="500" fill="hold"/>
                                        <p:tgtEl>
                                          <p:spTgt spid="97283">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7282" grpId="0" autoUpdateAnimBg="0"/>
      <p:bldP spid="97283" grpId="0" build="p" autoUpdateAnimBg="0" advAuto="0"/>
    </p:bldLst>
  </p:timing>
</p:sld>
</file>

<file path=ppt/slides/slide1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8306" name="Rectangle 2"/>
          <p:cNvSpPr>
            <a:spLocks noGrp="1" noChangeArrowheads="1"/>
          </p:cNvSpPr>
          <p:nvPr>
            <p:ph type="title"/>
          </p:nvPr>
        </p:nvSpPr>
        <p:spPr/>
        <p:txBody>
          <a:bodyPr/>
          <a:lstStyle/>
          <a:p>
            <a:pPr eaLnBrk="1" hangingPunct="1"/>
            <a:r>
              <a:rPr lang="en-US" b="1" smtClean="0"/>
              <a:t>TRICKS OF THE TRADE</a:t>
            </a:r>
          </a:p>
        </p:txBody>
      </p:sp>
      <p:sp>
        <p:nvSpPr>
          <p:cNvPr id="8" name="Content Placeholder 7"/>
          <p:cNvSpPr>
            <a:spLocks noGrp="1"/>
          </p:cNvSpPr>
          <p:nvPr>
            <p:ph idx="1"/>
          </p:nvPr>
        </p:nvSpPr>
        <p:spPr/>
        <p:txBody>
          <a:bodyPr>
            <a:normAutofit fontScale="92500" lnSpcReduction="20000"/>
          </a:bodyPr>
          <a:lstStyle/>
          <a:p>
            <a:r>
              <a:rPr lang="en-US" dirty="0" smtClean="0"/>
              <a:t>Bait &amp; Switch</a:t>
            </a:r>
          </a:p>
          <a:p>
            <a:r>
              <a:rPr lang="en-US" dirty="0" smtClean="0"/>
              <a:t>Good Cop/Bad Cop</a:t>
            </a:r>
          </a:p>
          <a:p>
            <a:r>
              <a:rPr lang="en-US" dirty="0" smtClean="0"/>
              <a:t>Low Balling</a:t>
            </a:r>
          </a:p>
          <a:p>
            <a:r>
              <a:rPr lang="en-US" dirty="0" smtClean="0"/>
              <a:t>High Balling</a:t>
            </a:r>
          </a:p>
          <a:p>
            <a:r>
              <a:rPr lang="en-US" dirty="0" smtClean="0"/>
              <a:t>Putting to Ride</a:t>
            </a:r>
          </a:p>
          <a:p>
            <a:r>
              <a:rPr lang="en-US" dirty="0" smtClean="0"/>
              <a:t>Padding</a:t>
            </a:r>
          </a:p>
          <a:p>
            <a:r>
              <a:rPr lang="en-US" dirty="0" smtClean="0"/>
              <a:t>Name Dropping</a:t>
            </a:r>
          </a:p>
          <a:p>
            <a:r>
              <a:rPr lang="en-US" dirty="0" smtClean="0"/>
              <a:t>Ownership</a:t>
            </a:r>
          </a:p>
          <a:p>
            <a:r>
              <a:rPr lang="en-US" dirty="0" smtClean="0"/>
              <a:t>Fixed Price</a:t>
            </a:r>
          </a:p>
          <a:p>
            <a:endParaRPr lang="en-US" dirty="0"/>
          </a:p>
        </p:txBody>
      </p:sp>
      <p:sp>
        <p:nvSpPr>
          <p:cNvPr id="98308" name="Rectangle 4"/>
          <p:cNvSpPr>
            <a:spLocks noChangeArrowheads="1"/>
          </p:cNvSpPr>
          <p:nvPr/>
        </p:nvSpPr>
        <p:spPr bwMode="auto">
          <a:xfrm>
            <a:off x="2286000" y="1333500"/>
            <a:ext cx="4229100" cy="4191000"/>
          </a:xfrm>
          <a:prstGeom prst="rect">
            <a:avLst/>
          </a:prstGeom>
          <a:noFill/>
          <a:ln w="9525">
            <a:noFill/>
            <a:miter lim="800000"/>
            <a:headEnd/>
            <a:tailEnd/>
          </a:ln>
        </p:spPr>
        <p:txBody>
          <a:bodyPr/>
          <a:lstStyle/>
          <a:p>
            <a:pPr marL="342900" indent="-342900">
              <a:lnSpc>
                <a:spcPct val="90000"/>
              </a:lnSpc>
              <a:spcBef>
                <a:spcPct val="20000"/>
              </a:spcBef>
              <a:buFontTx/>
              <a:buChar char="•"/>
            </a:pPr>
            <a:endParaRPr lang="en-US" sz="2800" dirty="0">
              <a:solidFill>
                <a:schemeClr val="tx2"/>
              </a:solidFill>
            </a:endParaRPr>
          </a:p>
        </p:txBody>
      </p:sp>
      <p:pic>
        <p:nvPicPr>
          <p:cNvPr id="22533" name="Picture 9" descr="C:\Users\joseph.c.frinks\AppData\Local\Microsoft\Windows\Temporary Internet Files\Content.IE5\EII6AV2X\MC900198791[1].wmf"/>
          <p:cNvPicPr>
            <a:picLocks noChangeAspect="1" noChangeArrowheads="1"/>
          </p:cNvPicPr>
          <p:nvPr/>
        </p:nvPicPr>
        <p:blipFill>
          <a:blip r:embed="rId3" cstate="print"/>
          <a:srcRect/>
          <a:stretch>
            <a:fillRect/>
          </a:stretch>
        </p:blipFill>
        <p:spPr bwMode="auto">
          <a:xfrm>
            <a:off x="4495800" y="1600200"/>
            <a:ext cx="2133600" cy="3386137"/>
          </a:xfrm>
          <a:prstGeom prst="rect">
            <a:avLst/>
          </a:prstGeom>
          <a:noFill/>
          <a:ln w="9525">
            <a:noFill/>
            <a:miter lim="800000"/>
            <a:headEnd/>
            <a:tailEnd/>
          </a:ln>
        </p:spPr>
      </p:pic>
      <p:pic>
        <p:nvPicPr>
          <p:cNvPr id="22534" name="Picture 12" descr="C:\Users\joseph.c.frinks\AppData\Local\Microsoft\Windows\Temporary Internet Files\Content.IE5\NA3IB29F\MC900250463[1].wmf"/>
          <p:cNvPicPr>
            <a:picLocks noChangeAspect="1" noChangeArrowheads="1"/>
          </p:cNvPicPr>
          <p:nvPr/>
        </p:nvPicPr>
        <p:blipFill>
          <a:blip r:embed="rId4" cstate="print"/>
          <a:srcRect/>
          <a:stretch>
            <a:fillRect/>
          </a:stretch>
        </p:blipFill>
        <p:spPr bwMode="auto">
          <a:xfrm>
            <a:off x="6324600" y="3657600"/>
            <a:ext cx="2271712" cy="2304254"/>
          </a:xfrm>
          <a:prstGeom prst="rect">
            <a:avLst/>
          </a:prstGeom>
          <a:noFill/>
          <a:ln w="9525">
            <a:noFill/>
            <a:miter lim="800000"/>
            <a:headEnd/>
            <a:tailEnd/>
          </a:ln>
        </p:spPr>
      </p:pic>
      <p:sp>
        <p:nvSpPr>
          <p:cNvPr id="7" name="Slide Number Placeholder 10"/>
          <p:cNvSpPr txBox="1">
            <a:spLocks/>
          </p:cNvSpPr>
          <p:nvPr/>
        </p:nvSpPr>
        <p:spPr bwMode="auto">
          <a:xfrm>
            <a:off x="7239000" y="6400800"/>
            <a:ext cx="1905000" cy="457200"/>
          </a:xfrm>
          <a:prstGeom prst="rect">
            <a:avLst/>
          </a:prstGeom>
          <a:noFill/>
          <a:ln w="9525">
            <a:noFill/>
            <a:miter lim="800000"/>
            <a:headEnd/>
            <a:tailEnd/>
          </a:ln>
        </p:spPr>
        <p:txBody>
          <a:bodyPr/>
          <a:lstStyle/>
          <a:p>
            <a:pPr algn="ctr"/>
            <a:r>
              <a:rPr lang="en-US" sz="1200" dirty="0" smtClean="0"/>
              <a:t>7-</a:t>
            </a:r>
            <a:fld id="{76983DB8-42F6-4238-AABE-A50C94B53D3A}" type="slidenum">
              <a:rPr lang="en-US" sz="1200" smtClean="0"/>
              <a:pPr algn="ctr"/>
              <a:t>19</a:t>
            </a:fld>
            <a:endParaRPr lang="en-US" sz="12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528" fill="hold" grpId="0" nodeType="afterEffect">
                                  <p:stCondLst>
                                    <p:cond delay="0"/>
                                  </p:stCondLst>
                                  <p:childTnLst>
                                    <p:set>
                                      <p:cBhvr>
                                        <p:cTn id="6" dur="1" fill="hold">
                                          <p:stCondLst>
                                            <p:cond delay="0"/>
                                          </p:stCondLst>
                                        </p:cTn>
                                        <p:tgtEl>
                                          <p:spTgt spid="98306"/>
                                        </p:tgtEl>
                                        <p:attrNameLst>
                                          <p:attrName>style.visibility</p:attrName>
                                        </p:attrNameLst>
                                      </p:cBhvr>
                                      <p:to>
                                        <p:strVal val="visible"/>
                                      </p:to>
                                    </p:set>
                                    <p:anim calcmode="lin" valueType="num">
                                      <p:cBhvr>
                                        <p:cTn id="7" dur="500" fill="hold"/>
                                        <p:tgtEl>
                                          <p:spTgt spid="98306"/>
                                        </p:tgtEl>
                                        <p:attrNameLst>
                                          <p:attrName>ppt_w</p:attrName>
                                        </p:attrNameLst>
                                      </p:cBhvr>
                                      <p:tavLst>
                                        <p:tav tm="0">
                                          <p:val>
                                            <p:fltVal val="0"/>
                                          </p:val>
                                        </p:tav>
                                        <p:tav tm="100000">
                                          <p:val>
                                            <p:strVal val="#ppt_w"/>
                                          </p:val>
                                        </p:tav>
                                      </p:tavLst>
                                    </p:anim>
                                    <p:anim calcmode="lin" valueType="num">
                                      <p:cBhvr>
                                        <p:cTn id="8" dur="500" fill="hold"/>
                                        <p:tgtEl>
                                          <p:spTgt spid="98306"/>
                                        </p:tgtEl>
                                        <p:attrNameLst>
                                          <p:attrName>ppt_h</p:attrName>
                                        </p:attrNameLst>
                                      </p:cBhvr>
                                      <p:tavLst>
                                        <p:tav tm="0">
                                          <p:val>
                                            <p:fltVal val="0"/>
                                          </p:val>
                                        </p:tav>
                                        <p:tav tm="100000">
                                          <p:val>
                                            <p:strVal val="#ppt_h"/>
                                          </p:val>
                                        </p:tav>
                                      </p:tavLst>
                                    </p:anim>
                                    <p:anim calcmode="lin" valueType="num">
                                      <p:cBhvr>
                                        <p:cTn id="9" dur="500" fill="hold"/>
                                        <p:tgtEl>
                                          <p:spTgt spid="98306"/>
                                        </p:tgtEl>
                                        <p:attrNameLst>
                                          <p:attrName>ppt_x</p:attrName>
                                        </p:attrNameLst>
                                      </p:cBhvr>
                                      <p:tavLst>
                                        <p:tav tm="0">
                                          <p:val>
                                            <p:fltVal val="0.5"/>
                                          </p:val>
                                        </p:tav>
                                        <p:tav tm="100000">
                                          <p:val>
                                            <p:strVal val="#ppt_x"/>
                                          </p:val>
                                        </p:tav>
                                      </p:tavLst>
                                    </p:anim>
                                    <p:anim calcmode="lin" valueType="num">
                                      <p:cBhvr>
                                        <p:cTn id="10" dur="500" fill="hold"/>
                                        <p:tgtEl>
                                          <p:spTgt spid="98306"/>
                                        </p:tgtEl>
                                        <p:attrNameLst>
                                          <p:attrName>ppt_y</p:attrName>
                                        </p:attrNameLst>
                                      </p:cBhvr>
                                      <p:tavLst>
                                        <p:tav tm="0">
                                          <p:val>
                                            <p:fltVal val="0.5"/>
                                          </p:val>
                                        </p:tav>
                                        <p:tav tm="100000">
                                          <p:val>
                                            <p:strVal val="#ppt_y"/>
                                          </p:val>
                                        </p:tav>
                                      </p:tavLst>
                                    </p:anim>
                                  </p:childTnLst>
                                </p:cTn>
                              </p:par>
                            </p:childTnLst>
                          </p:cTn>
                        </p:par>
                        <p:par>
                          <p:cTn id="11" fill="hold">
                            <p:stCondLst>
                              <p:cond delay="500"/>
                            </p:stCondLst>
                            <p:childTnLst>
                              <p:par>
                                <p:cTn id="12" presetID="2" presetClass="entr" presetSubtype="8" fill="hold" grpId="0" nodeType="afterEffect" nodePh="1">
                                  <p:stCondLst>
                                    <p:cond delay="0"/>
                                  </p:stCondLst>
                                  <p:endCondLst>
                                    <p:cond evt="begin" delay="0">
                                      <p:tn val="12"/>
                                    </p:cond>
                                  </p:endCondLst>
                                  <p:childTnLst>
                                    <p:set>
                                      <p:cBhvr>
                                        <p:cTn id="13" dur="1" fill="hold">
                                          <p:stCondLst>
                                            <p:cond delay="0"/>
                                          </p:stCondLst>
                                        </p:cTn>
                                        <p:tgtEl>
                                          <p:spTgt spid="98308">
                                            <p:txEl>
                                              <p:pRg st="0" end="0"/>
                                            </p:txEl>
                                          </p:spTgt>
                                        </p:tgtEl>
                                        <p:attrNameLst>
                                          <p:attrName>style.visibility</p:attrName>
                                        </p:attrNameLst>
                                      </p:cBhvr>
                                      <p:to>
                                        <p:strVal val="visible"/>
                                      </p:to>
                                    </p:set>
                                    <p:anim calcmode="lin" valueType="num">
                                      <p:cBhvr additive="base">
                                        <p:cTn id="14" dur="500" fill="hold"/>
                                        <p:tgtEl>
                                          <p:spTgt spid="98308">
                                            <p:txEl>
                                              <p:pRg st="0" end="0"/>
                                            </p:txEl>
                                          </p:spTgt>
                                        </p:tgtEl>
                                        <p:attrNameLst>
                                          <p:attrName>ppt_x</p:attrName>
                                        </p:attrNameLst>
                                      </p:cBhvr>
                                      <p:tavLst>
                                        <p:tav tm="0">
                                          <p:val>
                                            <p:strVal val="0-#ppt_w/2"/>
                                          </p:val>
                                        </p:tav>
                                        <p:tav tm="100000">
                                          <p:val>
                                            <p:strVal val="#ppt_x"/>
                                          </p:val>
                                        </p:tav>
                                      </p:tavLst>
                                    </p:anim>
                                    <p:anim calcmode="lin" valueType="num">
                                      <p:cBhvr additive="base">
                                        <p:cTn id="15" dur="500" fill="hold"/>
                                        <p:tgtEl>
                                          <p:spTgt spid="98308">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8306" grpId="0" autoUpdateAnimBg="0"/>
      <p:bldP spid="98308" grpId="0" build="p" autoUpdateAnimBg="0" advAuto="0"/>
    </p:bldLst>
  </p:timing>
</p:sld>
</file>

<file path=ppt/slides/slide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074" name="Rectangle 2"/>
          <p:cNvSpPr>
            <a:spLocks noGrp="1" noChangeArrowheads="1"/>
          </p:cNvSpPr>
          <p:nvPr>
            <p:ph type="title" idx="4294967295"/>
          </p:nvPr>
        </p:nvSpPr>
        <p:spPr>
          <a:xfrm>
            <a:off x="685800" y="568325"/>
            <a:ext cx="7772400" cy="768350"/>
          </a:xfrm>
        </p:spPr>
        <p:txBody>
          <a:bodyPr/>
          <a:lstStyle/>
          <a:p>
            <a:pPr eaLnBrk="1" hangingPunct="1"/>
            <a:r>
              <a:rPr lang="en-US" b="1" smtClean="0"/>
              <a:t>DO YOUR RESEARCH</a:t>
            </a:r>
          </a:p>
        </p:txBody>
      </p:sp>
      <p:pic>
        <p:nvPicPr>
          <p:cNvPr id="5124" name="Picture 7" descr="C:\Users\joseph.c.frinks\AppData\Local\Microsoft\Windows\Temporary Internet Files\Content.IE5\P909AL2K\MP900439524[1].jpg"/>
          <p:cNvPicPr>
            <a:picLocks noChangeAspect="1" noChangeArrowheads="1"/>
          </p:cNvPicPr>
          <p:nvPr/>
        </p:nvPicPr>
        <p:blipFill>
          <a:blip r:embed="rId3" cstate="print"/>
          <a:srcRect/>
          <a:stretch>
            <a:fillRect/>
          </a:stretch>
        </p:blipFill>
        <p:spPr bwMode="auto">
          <a:xfrm>
            <a:off x="1371600" y="1593850"/>
            <a:ext cx="6400800" cy="4273550"/>
          </a:xfrm>
          <a:prstGeom prst="rect">
            <a:avLst/>
          </a:prstGeom>
          <a:noFill/>
          <a:ln w="9525">
            <a:noFill/>
            <a:miter lim="800000"/>
            <a:headEnd/>
            <a:tailEnd/>
          </a:ln>
        </p:spPr>
      </p:pic>
      <p:sp>
        <p:nvSpPr>
          <p:cNvPr id="5" name="Slide Number Placeholder 10"/>
          <p:cNvSpPr txBox="1">
            <a:spLocks/>
          </p:cNvSpPr>
          <p:nvPr/>
        </p:nvSpPr>
        <p:spPr bwMode="auto">
          <a:xfrm>
            <a:off x="7239000" y="6400800"/>
            <a:ext cx="1905000" cy="457200"/>
          </a:xfrm>
          <a:prstGeom prst="rect">
            <a:avLst/>
          </a:prstGeom>
          <a:noFill/>
          <a:ln w="9525">
            <a:noFill/>
            <a:miter lim="800000"/>
            <a:headEnd/>
            <a:tailEnd/>
          </a:ln>
        </p:spPr>
        <p:txBody>
          <a:bodyPr/>
          <a:lstStyle/>
          <a:p>
            <a:pPr algn="ctr"/>
            <a:r>
              <a:rPr lang="en-US" sz="1200" dirty="0" smtClean="0"/>
              <a:t>7-</a:t>
            </a:r>
            <a:fld id="{76983DB8-42F6-4238-AABE-A50C94B53D3A}" type="slidenum">
              <a:rPr lang="en-US" sz="1200" smtClean="0"/>
              <a:pPr algn="ctr"/>
              <a:t>2</a:t>
            </a:fld>
            <a:endParaRPr lang="en-US" sz="12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528" fill="hold" grpId="0" nodeType="afterEffect">
                                  <p:stCondLst>
                                    <p:cond delay="0"/>
                                  </p:stCondLst>
                                  <p:childTnLst>
                                    <p:set>
                                      <p:cBhvr>
                                        <p:cTn id="6" dur="1" fill="hold">
                                          <p:stCondLst>
                                            <p:cond delay="0"/>
                                          </p:stCondLst>
                                        </p:cTn>
                                        <p:tgtEl>
                                          <p:spTgt spid="3074"/>
                                        </p:tgtEl>
                                        <p:attrNameLst>
                                          <p:attrName>style.visibility</p:attrName>
                                        </p:attrNameLst>
                                      </p:cBhvr>
                                      <p:to>
                                        <p:strVal val="visible"/>
                                      </p:to>
                                    </p:set>
                                    <p:anim calcmode="lin" valueType="num">
                                      <p:cBhvr>
                                        <p:cTn id="7" dur="500" fill="hold"/>
                                        <p:tgtEl>
                                          <p:spTgt spid="3074"/>
                                        </p:tgtEl>
                                        <p:attrNameLst>
                                          <p:attrName>ppt_w</p:attrName>
                                        </p:attrNameLst>
                                      </p:cBhvr>
                                      <p:tavLst>
                                        <p:tav tm="0">
                                          <p:val>
                                            <p:fltVal val="0"/>
                                          </p:val>
                                        </p:tav>
                                        <p:tav tm="100000">
                                          <p:val>
                                            <p:strVal val="#ppt_w"/>
                                          </p:val>
                                        </p:tav>
                                      </p:tavLst>
                                    </p:anim>
                                    <p:anim calcmode="lin" valueType="num">
                                      <p:cBhvr>
                                        <p:cTn id="8" dur="500" fill="hold"/>
                                        <p:tgtEl>
                                          <p:spTgt spid="3074"/>
                                        </p:tgtEl>
                                        <p:attrNameLst>
                                          <p:attrName>ppt_h</p:attrName>
                                        </p:attrNameLst>
                                      </p:cBhvr>
                                      <p:tavLst>
                                        <p:tav tm="0">
                                          <p:val>
                                            <p:fltVal val="0"/>
                                          </p:val>
                                        </p:tav>
                                        <p:tav tm="100000">
                                          <p:val>
                                            <p:strVal val="#ppt_h"/>
                                          </p:val>
                                        </p:tav>
                                      </p:tavLst>
                                    </p:anim>
                                    <p:anim calcmode="lin" valueType="num">
                                      <p:cBhvr>
                                        <p:cTn id="9" dur="500" fill="hold"/>
                                        <p:tgtEl>
                                          <p:spTgt spid="3074"/>
                                        </p:tgtEl>
                                        <p:attrNameLst>
                                          <p:attrName>ppt_x</p:attrName>
                                        </p:attrNameLst>
                                      </p:cBhvr>
                                      <p:tavLst>
                                        <p:tav tm="0">
                                          <p:val>
                                            <p:fltVal val="0.5"/>
                                          </p:val>
                                        </p:tav>
                                        <p:tav tm="100000">
                                          <p:val>
                                            <p:strVal val="#ppt_x"/>
                                          </p:val>
                                        </p:tav>
                                      </p:tavLst>
                                    </p:anim>
                                    <p:anim calcmode="lin" valueType="num">
                                      <p:cBhvr>
                                        <p:cTn id="10" dur="500" fill="hold"/>
                                        <p:tgtEl>
                                          <p:spTgt spid="3074"/>
                                        </p:tgtEl>
                                        <p:attrNameLst>
                                          <p:attrName>ppt_y</p:attrName>
                                        </p:attrNameLst>
                                      </p:cBhvr>
                                      <p:tavLst>
                                        <p:tav tm="0">
                                          <p:val>
                                            <p:fltVal val="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4" grpId="0" autoUpdateAnimBg="0"/>
    </p:bldLst>
  </p:timing>
</p:sld>
</file>

<file path=ppt/slides/slide2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0354" name="Rectangle 1026"/>
          <p:cNvSpPr>
            <a:spLocks noGrp="1" noChangeArrowheads="1"/>
          </p:cNvSpPr>
          <p:nvPr>
            <p:ph type="title"/>
          </p:nvPr>
        </p:nvSpPr>
        <p:spPr/>
        <p:txBody>
          <a:bodyPr/>
          <a:lstStyle/>
          <a:p>
            <a:pPr eaLnBrk="1" hangingPunct="1"/>
            <a:r>
              <a:rPr lang="en-US" b="1" smtClean="0"/>
              <a:t>FINANCING</a:t>
            </a:r>
            <a:endParaRPr lang="en-US" smtClean="0"/>
          </a:p>
        </p:txBody>
      </p:sp>
      <p:sp>
        <p:nvSpPr>
          <p:cNvPr id="7" name="Content Placeholder 6"/>
          <p:cNvSpPr>
            <a:spLocks noGrp="1"/>
          </p:cNvSpPr>
          <p:nvPr>
            <p:ph idx="1"/>
          </p:nvPr>
        </p:nvSpPr>
        <p:spPr/>
        <p:txBody>
          <a:bodyPr/>
          <a:lstStyle/>
          <a:p>
            <a:r>
              <a:rPr lang="en-US" dirty="0" smtClean="0">
                <a:solidFill>
                  <a:schemeClr val="tx2"/>
                </a:solidFill>
              </a:rPr>
              <a:t>Credit Unions</a:t>
            </a:r>
          </a:p>
          <a:p>
            <a:r>
              <a:rPr lang="en-US" dirty="0" smtClean="0">
                <a:solidFill>
                  <a:schemeClr val="tx2"/>
                </a:solidFill>
              </a:rPr>
              <a:t>Banks</a:t>
            </a:r>
          </a:p>
          <a:p>
            <a:r>
              <a:rPr lang="en-US" dirty="0" smtClean="0">
                <a:solidFill>
                  <a:schemeClr val="tx2"/>
                </a:solidFill>
              </a:rPr>
              <a:t>Auto Dealerships</a:t>
            </a:r>
          </a:p>
          <a:p>
            <a:r>
              <a:rPr lang="en-US" dirty="0" smtClean="0">
                <a:solidFill>
                  <a:schemeClr val="tx2"/>
                </a:solidFill>
              </a:rPr>
              <a:t>Finance Companies</a:t>
            </a:r>
          </a:p>
          <a:p>
            <a:endParaRPr lang="en-US" dirty="0"/>
          </a:p>
        </p:txBody>
      </p:sp>
      <p:sp>
        <p:nvSpPr>
          <p:cNvPr id="100355" name="Rectangle 1027"/>
          <p:cNvSpPr>
            <a:spLocks noChangeArrowheads="1"/>
          </p:cNvSpPr>
          <p:nvPr/>
        </p:nvSpPr>
        <p:spPr bwMode="auto">
          <a:xfrm>
            <a:off x="1066800" y="2209800"/>
            <a:ext cx="7848600" cy="3200400"/>
          </a:xfrm>
          <a:prstGeom prst="rect">
            <a:avLst/>
          </a:prstGeom>
          <a:noFill/>
          <a:ln w="9525">
            <a:noFill/>
            <a:miter lim="800000"/>
            <a:headEnd/>
            <a:tailEnd/>
          </a:ln>
        </p:spPr>
        <p:txBody>
          <a:bodyPr/>
          <a:lstStyle/>
          <a:p>
            <a:pPr marL="342900" indent="-342900">
              <a:spcBef>
                <a:spcPct val="20000"/>
              </a:spcBef>
              <a:buFontTx/>
              <a:buChar char="•"/>
            </a:pPr>
            <a:endParaRPr lang="en-US" sz="3600" b="1" dirty="0">
              <a:solidFill>
                <a:schemeClr val="tx2"/>
              </a:solidFill>
            </a:endParaRPr>
          </a:p>
        </p:txBody>
      </p:sp>
      <p:pic>
        <p:nvPicPr>
          <p:cNvPr id="23557" name="Picture 9" descr="C:\Users\joseph.c.frinks\AppData\Local\Microsoft\Windows\Temporary Internet Files\Content.IE5\EII6AV2X\MC900440380[1].png"/>
          <p:cNvPicPr>
            <a:picLocks noChangeAspect="1" noChangeArrowheads="1"/>
          </p:cNvPicPr>
          <p:nvPr/>
        </p:nvPicPr>
        <p:blipFill>
          <a:blip r:embed="rId3" cstate="print"/>
          <a:srcRect/>
          <a:stretch>
            <a:fillRect/>
          </a:stretch>
        </p:blipFill>
        <p:spPr bwMode="auto">
          <a:xfrm>
            <a:off x="5105400" y="1447800"/>
            <a:ext cx="3048000" cy="4267200"/>
          </a:xfrm>
          <a:prstGeom prst="rect">
            <a:avLst/>
          </a:prstGeom>
          <a:noFill/>
          <a:ln w="9525">
            <a:noFill/>
            <a:miter lim="800000"/>
            <a:headEnd/>
            <a:tailEnd/>
          </a:ln>
        </p:spPr>
      </p:pic>
      <p:sp>
        <p:nvSpPr>
          <p:cNvPr id="6" name="Slide Number Placeholder 10"/>
          <p:cNvSpPr txBox="1">
            <a:spLocks/>
          </p:cNvSpPr>
          <p:nvPr/>
        </p:nvSpPr>
        <p:spPr bwMode="auto">
          <a:xfrm>
            <a:off x="7239000" y="6400800"/>
            <a:ext cx="1905000" cy="457200"/>
          </a:xfrm>
          <a:prstGeom prst="rect">
            <a:avLst/>
          </a:prstGeom>
          <a:noFill/>
          <a:ln w="9525">
            <a:noFill/>
            <a:miter lim="800000"/>
            <a:headEnd/>
            <a:tailEnd/>
          </a:ln>
        </p:spPr>
        <p:txBody>
          <a:bodyPr/>
          <a:lstStyle/>
          <a:p>
            <a:pPr algn="ctr"/>
            <a:r>
              <a:rPr lang="en-US" sz="1200" dirty="0" smtClean="0"/>
              <a:t>7-</a:t>
            </a:r>
            <a:fld id="{76983DB8-42F6-4238-AABE-A50C94B53D3A}" type="slidenum">
              <a:rPr lang="en-US" sz="1200" smtClean="0"/>
              <a:pPr algn="ctr"/>
              <a:t>20</a:t>
            </a:fld>
            <a:endParaRPr lang="en-US" sz="12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528" fill="hold" grpId="0" nodeType="afterEffect">
                                  <p:stCondLst>
                                    <p:cond delay="0"/>
                                  </p:stCondLst>
                                  <p:childTnLst>
                                    <p:set>
                                      <p:cBhvr>
                                        <p:cTn id="6" dur="1" fill="hold">
                                          <p:stCondLst>
                                            <p:cond delay="0"/>
                                          </p:stCondLst>
                                        </p:cTn>
                                        <p:tgtEl>
                                          <p:spTgt spid="100354"/>
                                        </p:tgtEl>
                                        <p:attrNameLst>
                                          <p:attrName>style.visibility</p:attrName>
                                        </p:attrNameLst>
                                      </p:cBhvr>
                                      <p:to>
                                        <p:strVal val="visible"/>
                                      </p:to>
                                    </p:set>
                                    <p:anim calcmode="lin" valueType="num">
                                      <p:cBhvr>
                                        <p:cTn id="7" dur="500" fill="hold"/>
                                        <p:tgtEl>
                                          <p:spTgt spid="100354"/>
                                        </p:tgtEl>
                                        <p:attrNameLst>
                                          <p:attrName>ppt_w</p:attrName>
                                        </p:attrNameLst>
                                      </p:cBhvr>
                                      <p:tavLst>
                                        <p:tav tm="0">
                                          <p:val>
                                            <p:fltVal val="0"/>
                                          </p:val>
                                        </p:tav>
                                        <p:tav tm="100000">
                                          <p:val>
                                            <p:strVal val="#ppt_w"/>
                                          </p:val>
                                        </p:tav>
                                      </p:tavLst>
                                    </p:anim>
                                    <p:anim calcmode="lin" valueType="num">
                                      <p:cBhvr>
                                        <p:cTn id="8" dur="500" fill="hold"/>
                                        <p:tgtEl>
                                          <p:spTgt spid="100354"/>
                                        </p:tgtEl>
                                        <p:attrNameLst>
                                          <p:attrName>ppt_h</p:attrName>
                                        </p:attrNameLst>
                                      </p:cBhvr>
                                      <p:tavLst>
                                        <p:tav tm="0">
                                          <p:val>
                                            <p:fltVal val="0"/>
                                          </p:val>
                                        </p:tav>
                                        <p:tav tm="100000">
                                          <p:val>
                                            <p:strVal val="#ppt_h"/>
                                          </p:val>
                                        </p:tav>
                                      </p:tavLst>
                                    </p:anim>
                                    <p:anim calcmode="lin" valueType="num">
                                      <p:cBhvr>
                                        <p:cTn id="9" dur="500" fill="hold"/>
                                        <p:tgtEl>
                                          <p:spTgt spid="100354"/>
                                        </p:tgtEl>
                                        <p:attrNameLst>
                                          <p:attrName>ppt_x</p:attrName>
                                        </p:attrNameLst>
                                      </p:cBhvr>
                                      <p:tavLst>
                                        <p:tav tm="0">
                                          <p:val>
                                            <p:fltVal val="0.5"/>
                                          </p:val>
                                        </p:tav>
                                        <p:tav tm="100000">
                                          <p:val>
                                            <p:strVal val="#ppt_x"/>
                                          </p:val>
                                        </p:tav>
                                      </p:tavLst>
                                    </p:anim>
                                    <p:anim calcmode="lin" valueType="num">
                                      <p:cBhvr>
                                        <p:cTn id="10" dur="500" fill="hold"/>
                                        <p:tgtEl>
                                          <p:spTgt spid="100354"/>
                                        </p:tgtEl>
                                        <p:attrNameLst>
                                          <p:attrName>ppt_y</p:attrName>
                                        </p:attrNameLst>
                                      </p:cBhvr>
                                      <p:tavLst>
                                        <p:tav tm="0">
                                          <p:val>
                                            <p:fltVal val="0.5"/>
                                          </p:val>
                                        </p:tav>
                                        <p:tav tm="100000">
                                          <p:val>
                                            <p:strVal val="#ppt_y"/>
                                          </p:val>
                                        </p:tav>
                                      </p:tavLst>
                                    </p:anim>
                                  </p:childTnLst>
                                </p:cTn>
                              </p:par>
                            </p:childTnLst>
                          </p:cTn>
                        </p:par>
                        <p:par>
                          <p:cTn id="11" fill="hold">
                            <p:stCondLst>
                              <p:cond delay="500"/>
                            </p:stCondLst>
                            <p:childTnLst>
                              <p:par>
                                <p:cTn id="12" presetID="2" presetClass="entr" presetSubtype="8" fill="hold" grpId="0" nodeType="afterEffect" nodePh="1">
                                  <p:stCondLst>
                                    <p:cond delay="0"/>
                                  </p:stCondLst>
                                  <p:endCondLst>
                                    <p:cond evt="begin" delay="0">
                                      <p:tn val="12"/>
                                    </p:cond>
                                  </p:endCondLst>
                                  <p:childTnLst>
                                    <p:set>
                                      <p:cBhvr>
                                        <p:cTn id="13" dur="1" fill="hold">
                                          <p:stCondLst>
                                            <p:cond delay="0"/>
                                          </p:stCondLst>
                                        </p:cTn>
                                        <p:tgtEl>
                                          <p:spTgt spid="100355">
                                            <p:txEl>
                                              <p:pRg st="0" end="0"/>
                                            </p:txEl>
                                          </p:spTgt>
                                        </p:tgtEl>
                                        <p:attrNameLst>
                                          <p:attrName>style.visibility</p:attrName>
                                        </p:attrNameLst>
                                      </p:cBhvr>
                                      <p:to>
                                        <p:strVal val="visible"/>
                                      </p:to>
                                    </p:set>
                                    <p:anim calcmode="lin" valueType="num">
                                      <p:cBhvr additive="base">
                                        <p:cTn id="14" dur="500" fill="hold"/>
                                        <p:tgtEl>
                                          <p:spTgt spid="100355">
                                            <p:txEl>
                                              <p:pRg st="0" end="0"/>
                                            </p:txEl>
                                          </p:spTgt>
                                        </p:tgtEl>
                                        <p:attrNameLst>
                                          <p:attrName>ppt_x</p:attrName>
                                        </p:attrNameLst>
                                      </p:cBhvr>
                                      <p:tavLst>
                                        <p:tav tm="0">
                                          <p:val>
                                            <p:strVal val="0-#ppt_w/2"/>
                                          </p:val>
                                        </p:tav>
                                        <p:tav tm="100000">
                                          <p:val>
                                            <p:strVal val="#ppt_x"/>
                                          </p:val>
                                        </p:tav>
                                      </p:tavLst>
                                    </p:anim>
                                    <p:anim calcmode="lin" valueType="num">
                                      <p:cBhvr additive="base">
                                        <p:cTn id="15" dur="500" fill="hold"/>
                                        <p:tgtEl>
                                          <p:spTgt spid="100355">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0354" grpId="0" autoUpdateAnimBg="0"/>
      <p:bldP spid="100355" grpId="0" build="p" autoUpdateAnimBg="0" advAuto="0"/>
    </p:bldLst>
  </p:timing>
</p:sld>
</file>

<file path=ppt/slides/slide2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1378" name="Rectangle 2"/>
          <p:cNvSpPr>
            <a:spLocks noGrp="1" noChangeArrowheads="1"/>
          </p:cNvSpPr>
          <p:nvPr>
            <p:ph type="title"/>
          </p:nvPr>
        </p:nvSpPr>
        <p:spPr/>
        <p:txBody>
          <a:bodyPr/>
          <a:lstStyle/>
          <a:p>
            <a:pPr eaLnBrk="1" hangingPunct="1"/>
            <a:r>
              <a:rPr lang="en-US" b="1" smtClean="0"/>
              <a:t>FINANCE CHARGES</a:t>
            </a:r>
            <a:endParaRPr lang="en-US" smtClean="0"/>
          </a:p>
        </p:txBody>
      </p:sp>
      <p:sp>
        <p:nvSpPr>
          <p:cNvPr id="101379" name="Rectangle 3"/>
          <p:cNvSpPr>
            <a:spLocks noGrp="1" noChangeArrowheads="1"/>
          </p:cNvSpPr>
          <p:nvPr>
            <p:ph idx="1"/>
          </p:nvPr>
        </p:nvSpPr>
        <p:spPr/>
        <p:txBody>
          <a:bodyPr/>
          <a:lstStyle/>
          <a:p>
            <a:pPr eaLnBrk="1" hangingPunct="1"/>
            <a:r>
              <a:rPr lang="en-US" sz="3600" dirty="0" smtClean="0">
                <a:solidFill>
                  <a:schemeClr val="tx2"/>
                </a:solidFill>
              </a:rPr>
              <a:t>Simple Interest</a:t>
            </a:r>
          </a:p>
          <a:p>
            <a:pPr eaLnBrk="1" hangingPunct="1"/>
            <a:r>
              <a:rPr lang="en-US" sz="3600" dirty="0" smtClean="0">
                <a:solidFill>
                  <a:schemeClr val="tx2"/>
                </a:solidFill>
              </a:rPr>
              <a:t>Add-on Interest</a:t>
            </a:r>
          </a:p>
          <a:p>
            <a:pPr eaLnBrk="1" hangingPunct="1"/>
            <a:r>
              <a:rPr lang="en-US" sz="3600" dirty="0" smtClean="0">
                <a:solidFill>
                  <a:schemeClr val="tx2"/>
                </a:solidFill>
              </a:rPr>
              <a:t>Usury Laws</a:t>
            </a:r>
          </a:p>
        </p:txBody>
      </p:sp>
      <p:sp>
        <p:nvSpPr>
          <p:cNvPr id="5" name="Slide Number Placeholder 10"/>
          <p:cNvSpPr txBox="1">
            <a:spLocks/>
          </p:cNvSpPr>
          <p:nvPr/>
        </p:nvSpPr>
        <p:spPr bwMode="auto">
          <a:xfrm>
            <a:off x="7239000" y="6400800"/>
            <a:ext cx="1905000" cy="457200"/>
          </a:xfrm>
          <a:prstGeom prst="rect">
            <a:avLst/>
          </a:prstGeom>
          <a:noFill/>
          <a:ln w="9525">
            <a:noFill/>
            <a:miter lim="800000"/>
            <a:headEnd/>
            <a:tailEnd/>
          </a:ln>
        </p:spPr>
        <p:txBody>
          <a:bodyPr/>
          <a:lstStyle/>
          <a:p>
            <a:pPr algn="ctr"/>
            <a:r>
              <a:rPr lang="en-US" sz="1200" dirty="0" smtClean="0"/>
              <a:t>7-</a:t>
            </a:r>
            <a:fld id="{76983DB8-42F6-4238-AABE-A50C94B53D3A}" type="slidenum">
              <a:rPr lang="en-US" sz="1200" smtClean="0"/>
              <a:pPr algn="ctr"/>
              <a:t>21</a:t>
            </a:fld>
            <a:endParaRPr lang="en-US" sz="12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528" fill="hold" grpId="0" nodeType="afterEffect">
                                  <p:stCondLst>
                                    <p:cond delay="0"/>
                                  </p:stCondLst>
                                  <p:childTnLst>
                                    <p:set>
                                      <p:cBhvr>
                                        <p:cTn id="6" dur="1" fill="hold">
                                          <p:stCondLst>
                                            <p:cond delay="0"/>
                                          </p:stCondLst>
                                        </p:cTn>
                                        <p:tgtEl>
                                          <p:spTgt spid="101378"/>
                                        </p:tgtEl>
                                        <p:attrNameLst>
                                          <p:attrName>style.visibility</p:attrName>
                                        </p:attrNameLst>
                                      </p:cBhvr>
                                      <p:to>
                                        <p:strVal val="visible"/>
                                      </p:to>
                                    </p:set>
                                    <p:anim calcmode="lin" valueType="num">
                                      <p:cBhvr>
                                        <p:cTn id="7" dur="500" fill="hold"/>
                                        <p:tgtEl>
                                          <p:spTgt spid="101378"/>
                                        </p:tgtEl>
                                        <p:attrNameLst>
                                          <p:attrName>ppt_w</p:attrName>
                                        </p:attrNameLst>
                                      </p:cBhvr>
                                      <p:tavLst>
                                        <p:tav tm="0">
                                          <p:val>
                                            <p:fltVal val="0"/>
                                          </p:val>
                                        </p:tav>
                                        <p:tav tm="100000">
                                          <p:val>
                                            <p:strVal val="#ppt_w"/>
                                          </p:val>
                                        </p:tav>
                                      </p:tavLst>
                                    </p:anim>
                                    <p:anim calcmode="lin" valueType="num">
                                      <p:cBhvr>
                                        <p:cTn id="8" dur="500" fill="hold"/>
                                        <p:tgtEl>
                                          <p:spTgt spid="101378"/>
                                        </p:tgtEl>
                                        <p:attrNameLst>
                                          <p:attrName>ppt_h</p:attrName>
                                        </p:attrNameLst>
                                      </p:cBhvr>
                                      <p:tavLst>
                                        <p:tav tm="0">
                                          <p:val>
                                            <p:fltVal val="0"/>
                                          </p:val>
                                        </p:tav>
                                        <p:tav tm="100000">
                                          <p:val>
                                            <p:strVal val="#ppt_h"/>
                                          </p:val>
                                        </p:tav>
                                      </p:tavLst>
                                    </p:anim>
                                    <p:anim calcmode="lin" valueType="num">
                                      <p:cBhvr>
                                        <p:cTn id="9" dur="500" fill="hold"/>
                                        <p:tgtEl>
                                          <p:spTgt spid="101378"/>
                                        </p:tgtEl>
                                        <p:attrNameLst>
                                          <p:attrName>ppt_x</p:attrName>
                                        </p:attrNameLst>
                                      </p:cBhvr>
                                      <p:tavLst>
                                        <p:tav tm="0">
                                          <p:val>
                                            <p:fltVal val="0.5"/>
                                          </p:val>
                                        </p:tav>
                                        <p:tav tm="100000">
                                          <p:val>
                                            <p:strVal val="#ppt_x"/>
                                          </p:val>
                                        </p:tav>
                                      </p:tavLst>
                                    </p:anim>
                                    <p:anim calcmode="lin" valueType="num">
                                      <p:cBhvr>
                                        <p:cTn id="10" dur="500" fill="hold"/>
                                        <p:tgtEl>
                                          <p:spTgt spid="101378"/>
                                        </p:tgtEl>
                                        <p:attrNameLst>
                                          <p:attrName>ppt_y</p:attrName>
                                        </p:attrNameLst>
                                      </p:cBhvr>
                                      <p:tavLst>
                                        <p:tav tm="0">
                                          <p:val>
                                            <p:fltVal val="0.5"/>
                                          </p:val>
                                        </p:tav>
                                        <p:tav tm="100000">
                                          <p:val>
                                            <p:strVal val="#ppt_y"/>
                                          </p:val>
                                        </p:tav>
                                      </p:tavLst>
                                    </p:anim>
                                  </p:childTnLst>
                                </p:cTn>
                              </p:par>
                            </p:childTnLst>
                          </p:cTn>
                        </p:par>
                        <p:par>
                          <p:cTn id="11" fill="hold">
                            <p:stCondLst>
                              <p:cond delay="500"/>
                            </p:stCondLst>
                            <p:childTnLst>
                              <p:par>
                                <p:cTn id="12" presetID="2" presetClass="entr" presetSubtype="8" fill="hold" grpId="0" nodeType="afterEffect">
                                  <p:stCondLst>
                                    <p:cond delay="0"/>
                                  </p:stCondLst>
                                  <p:childTnLst>
                                    <p:set>
                                      <p:cBhvr>
                                        <p:cTn id="13" dur="1" fill="hold">
                                          <p:stCondLst>
                                            <p:cond delay="0"/>
                                          </p:stCondLst>
                                        </p:cTn>
                                        <p:tgtEl>
                                          <p:spTgt spid="101379">
                                            <p:txEl>
                                              <p:pRg st="0" end="0"/>
                                            </p:txEl>
                                          </p:spTgt>
                                        </p:tgtEl>
                                        <p:attrNameLst>
                                          <p:attrName>style.visibility</p:attrName>
                                        </p:attrNameLst>
                                      </p:cBhvr>
                                      <p:to>
                                        <p:strVal val="visible"/>
                                      </p:to>
                                    </p:set>
                                    <p:anim calcmode="lin" valueType="num">
                                      <p:cBhvr additive="base">
                                        <p:cTn id="14" dur="500" fill="hold"/>
                                        <p:tgtEl>
                                          <p:spTgt spid="101379">
                                            <p:txEl>
                                              <p:pRg st="0" end="0"/>
                                            </p:txEl>
                                          </p:spTgt>
                                        </p:tgtEl>
                                        <p:attrNameLst>
                                          <p:attrName>ppt_x</p:attrName>
                                        </p:attrNameLst>
                                      </p:cBhvr>
                                      <p:tavLst>
                                        <p:tav tm="0">
                                          <p:val>
                                            <p:strVal val="0-#ppt_w/2"/>
                                          </p:val>
                                        </p:tav>
                                        <p:tav tm="100000">
                                          <p:val>
                                            <p:strVal val="#ppt_x"/>
                                          </p:val>
                                        </p:tav>
                                      </p:tavLst>
                                    </p:anim>
                                    <p:anim calcmode="lin" valueType="num">
                                      <p:cBhvr additive="base">
                                        <p:cTn id="15" dur="500" fill="hold"/>
                                        <p:tgtEl>
                                          <p:spTgt spid="101379">
                                            <p:txEl>
                                              <p:pRg st="0" end="0"/>
                                            </p:txEl>
                                          </p:spTgt>
                                        </p:tgtEl>
                                        <p:attrNameLst>
                                          <p:attrName>ppt_y</p:attrName>
                                        </p:attrNameLst>
                                      </p:cBhvr>
                                      <p:tavLst>
                                        <p:tav tm="0">
                                          <p:val>
                                            <p:strVal val="#ppt_y"/>
                                          </p:val>
                                        </p:tav>
                                        <p:tav tm="100000">
                                          <p:val>
                                            <p:strVal val="#ppt_y"/>
                                          </p:val>
                                        </p:tav>
                                      </p:tavLst>
                                    </p:anim>
                                  </p:childTnLst>
                                </p:cTn>
                              </p:par>
                            </p:childTnLst>
                          </p:cTn>
                        </p:par>
                        <p:par>
                          <p:cTn id="16" fill="hold">
                            <p:stCondLst>
                              <p:cond delay="1000"/>
                            </p:stCondLst>
                            <p:childTnLst>
                              <p:par>
                                <p:cTn id="17" presetID="2" presetClass="entr" presetSubtype="8" fill="hold" grpId="0" nodeType="afterEffect">
                                  <p:stCondLst>
                                    <p:cond delay="0"/>
                                  </p:stCondLst>
                                  <p:childTnLst>
                                    <p:set>
                                      <p:cBhvr>
                                        <p:cTn id="18" dur="1" fill="hold">
                                          <p:stCondLst>
                                            <p:cond delay="0"/>
                                          </p:stCondLst>
                                        </p:cTn>
                                        <p:tgtEl>
                                          <p:spTgt spid="101379">
                                            <p:txEl>
                                              <p:pRg st="1" end="1"/>
                                            </p:txEl>
                                          </p:spTgt>
                                        </p:tgtEl>
                                        <p:attrNameLst>
                                          <p:attrName>style.visibility</p:attrName>
                                        </p:attrNameLst>
                                      </p:cBhvr>
                                      <p:to>
                                        <p:strVal val="visible"/>
                                      </p:to>
                                    </p:set>
                                    <p:anim calcmode="lin" valueType="num">
                                      <p:cBhvr additive="base">
                                        <p:cTn id="19" dur="500" fill="hold"/>
                                        <p:tgtEl>
                                          <p:spTgt spid="101379">
                                            <p:txEl>
                                              <p:pRg st="1" end="1"/>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101379">
                                            <p:txEl>
                                              <p:pRg st="1" end="1"/>
                                            </p:txEl>
                                          </p:spTgt>
                                        </p:tgtEl>
                                        <p:attrNameLst>
                                          <p:attrName>ppt_y</p:attrName>
                                        </p:attrNameLst>
                                      </p:cBhvr>
                                      <p:tavLst>
                                        <p:tav tm="0">
                                          <p:val>
                                            <p:strVal val="#ppt_y"/>
                                          </p:val>
                                        </p:tav>
                                        <p:tav tm="100000">
                                          <p:val>
                                            <p:strVal val="#ppt_y"/>
                                          </p:val>
                                        </p:tav>
                                      </p:tavLst>
                                    </p:anim>
                                  </p:childTnLst>
                                </p:cTn>
                              </p:par>
                            </p:childTnLst>
                          </p:cTn>
                        </p:par>
                        <p:par>
                          <p:cTn id="21" fill="hold">
                            <p:stCondLst>
                              <p:cond delay="1500"/>
                            </p:stCondLst>
                            <p:childTnLst>
                              <p:par>
                                <p:cTn id="22" presetID="2" presetClass="entr" presetSubtype="8" fill="hold" grpId="0" nodeType="afterEffect">
                                  <p:stCondLst>
                                    <p:cond delay="0"/>
                                  </p:stCondLst>
                                  <p:childTnLst>
                                    <p:set>
                                      <p:cBhvr>
                                        <p:cTn id="23" dur="1" fill="hold">
                                          <p:stCondLst>
                                            <p:cond delay="0"/>
                                          </p:stCondLst>
                                        </p:cTn>
                                        <p:tgtEl>
                                          <p:spTgt spid="101379">
                                            <p:txEl>
                                              <p:pRg st="2" end="2"/>
                                            </p:txEl>
                                          </p:spTgt>
                                        </p:tgtEl>
                                        <p:attrNameLst>
                                          <p:attrName>style.visibility</p:attrName>
                                        </p:attrNameLst>
                                      </p:cBhvr>
                                      <p:to>
                                        <p:strVal val="visible"/>
                                      </p:to>
                                    </p:set>
                                    <p:anim calcmode="lin" valueType="num">
                                      <p:cBhvr additive="base">
                                        <p:cTn id="24" dur="500" fill="hold"/>
                                        <p:tgtEl>
                                          <p:spTgt spid="101379">
                                            <p:txEl>
                                              <p:pRg st="2" end="2"/>
                                            </p:txEl>
                                          </p:spTgt>
                                        </p:tgtEl>
                                        <p:attrNameLst>
                                          <p:attrName>ppt_x</p:attrName>
                                        </p:attrNameLst>
                                      </p:cBhvr>
                                      <p:tavLst>
                                        <p:tav tm="0">
                                          <p:val>
                                            <p:strVal val="0-#ppt_w/2"/>
                                          </p:val>
                                        </p:tav>
                                        <p:tav tm="100000">
                                          <p:val>
                                            <p:strVal val="#ppt_x"/>
                                          </p:val>
                                        </p:tav>
                                      </p:tavLst>
                                    </p:anim>
                                    <p:anim calcmode="lin" valueType="num">
                                      <p:cBhvr additive="base">
                                        <p:cTn id="25" dur="500" fill="hold"/>
                                        <p:tgtEl>
                                          <p:spTgt spid="101379">
                                            <p:txEl>
                                              <p:pRg st="2" end="2"/>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1378" grpId="0" autoUpdateAnimBg="0"/>
      <p:bldP spid="101379" grpId="0" build="p" autoUpdateAnimBg="0" advAuto="0"/>
    </p:bldLst>
  </p:timing>
</p:sld>
</file>

<file path=ppt/slides/slide2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23906" name="Rectangle 2"/>
          <p:cNvSpPr>
            <a:spLocks noGrp="1" noChangeArrowheads="1"/>
          </p:cNvSpPr>
          <p:nvPr>
            <p:ph type="title"/>
          </p:nvPr>
        </p:nvSpPr>
        <p:spPr/>
        <p:txBody>
          <a:bodyPr/>
          <a:lstStyle/>
          <a:p>
            <a:pPr eaLnBrk="1" hangingPunct="1"/>
            <a:r>
              <a:rPr lang="en-US" dirty="0" smtClean="0">
                <a:solidFill>
                  <a:schemeClr val="tx1"/>
                </a:solidFill>
              </a:rPr>
              <a:t>Add-On or Simple Interest?</a:t>
            </a:r>
          </a:p>
        </p:txBody>
      </p:sp>
      <p:sp>
        <p:nvSpPr>
          <p:cNvPr id="123907" name="Rectangle 3"/>
          <p:cNvSpPr>
            <a:spLocks noGrp="1" noChangeArrowheads="1"/>
          </p:cNvSpPr>
          <p:nvPr>
            <p:ph sz="half" idx="1"/>
          </p:nvPr>
        </p:nvSpPr>
        <p:spPr/>
        <p:txBody>
          <a:bodyPr/>
          <a:lstStyle/>
          <a:p>
            <a:pPr eaLnBrk="1" hangingPunct="1"/>
            <a:r>
              <a:rPr lang="en-US" sz="2400" dirty="0" smtClean="0">
                <a:solidFill>
                  <a:srgbClr val="0070C0"/>
                </a:solidFill>
              </a:rPr>
              <a:t>Add-on interest @ 4.9%  </a:t>
            </a:r>
          </a:p>
          <a:p>
            <a:pPr eaLnBrk="1" hangingPunct="1"/>
            <a:r>
              <a:rPr lang="en-US" sz="2400" dirty="0" smtClean="0">
                <a:solidFill>
                  <a:schemeClr val="tx2"/>
                </a:solidFill>
              </a:rPr>
              <a:t>Interest is charged on the original amount of a loan throughout the term of the loan.</a:t>
            </a:r>
          </a:p>
          <a:p>
            <a:pPr eaLnBrk="1" hangingPunct="1"/>
            <a:r>
              <a:rPr lang="en-US" sz="2400" dirty="0" smtClean="0">
                <a:solidFill>
                  <a:schemeClr val="tx2"/>
                </a:solidFill>
              </a:rPr>
              <a:t>The total interest paid on your 4.9% loan would be $4,900</a:t>
            </a:r>
          </a:p>
          <a:p>
            <a:pPr eaLnBrk="1" hangingPunct="1"/>
            <a:r>
              <a:rPr lang="en-US" sz="2400" dirty="0" smtClean="0">
                <a:solidFill>
                  <a:schemeClr val="tx2"/>
                </a:solidFill>
              </a:rPr>
              <a:t>NO BENEFIT IF PAID OFF EARLY.</a:t>
            </a:r>
          </a:p>
          <a:p>
            <a:pPr eaLnBrk="1" hangingPunct="1"/>
            <a:endParaRPr lang="en-US" sz="2400" dirty="0" smtClean="0"/>
          </a:p>
        </p:txBody>
      </p:sp>
      <p:sp>
        <p:nvSpPr>
          <p:cNvPr id="123908" name="Rectangle 4"/>
          <p:cNvSpPr>
            <a:spLocks noGrp="1" noChangeArrowheads="1"/>
          </p:cNvSpPr>
          <p:nvPr>
            <p:ph sz="half" idx="2"/>
          </p:nvPr>
        </p:nvSpPr>
        <p:spPr/>
        <p:txBody>
          <a:bodyPr/>
          <a:lstStyle/>
          <a:p>
            <a:pPr eaLnBrk="1" hangingPunct="1"/>
            <a:r>
              <a:rPr lang="en-US" sz="2400" dirty="0" smtClean="0">
                <a:solidFill>
                  <a:srgbClr val="0070C0"/>
                </a:solidFill>
              </a:rPr>
              <a:t>Simple interest @ 6.5%</a:t>
            </a:r>
          </a:p>
          <a:p>
            <a:pPr eaLnBrk="1" hangingPunct="1"/>
            <a:r>
              <a:rPr lang="en-US" sz="2400" dirty="0" smtClean="0">
                <a:solidFill>
                  <a:schemeClr val="tx2"/>
                </a:solidFill>
              </a:rPr>
              <a:t>Interest is charged on the remaining balance each month.</a:t>
            </a:r>
          </a:p>
          <a:p>
            <a:pPr eaLnBrk="1" hangingPunct="1"/>
            <a:r>
              <a:rPr lang="en-US" sz="2400" dirty="0" smtClean="0">
                <a:solidFill>
                  <a:schemeClr val="tx2"/>
                </a:solidFill>
              </a:rPr>
              <a:t>The total interest paid would be $3,479.38</a:t>
            </a:r>
          </a:p>
          <a:p>
            <a:pPr eaLnBrk="1" hangingPunct="1">
              <a:buFontTx/>
              <a:buNone/>
            </a:pPr>
            <a:r>
              <a:rPr lang="en-US" sz="2400" dirty="0" smtClean="0">
                <a:solidFill>
                  <a:schemeClr val="tx2"/>
                </a:solidFill>
              </a:rPr>
              <a:t>A Savings of $1,420.62</a:t>
            </a:r>
          </a:p>
          <a:p>
            <a:pPr eaLnBrk="1" hangingPunct="1"/>
            <a:endParaRPr lang="en-US" sz="2400" dirty="0" smtClean="0">
              <a:solidFill>
                <a:schemeClr val="bg1"/>
              </a:solidFill>
            </a:endParaRPr>
          </a:p>
        </p:txBody>
      </p:sp>
      <p:sp>
        <p:nvSpPr>
          <p:cNvPr id="123909" name="Line 5"/>
          <p:cNvSpPr>
            <a:spLocks noChangeShapeType="1"/>
          </p:cNvSpPr>
          <p:nvPr/>
        </p:nvSpPr>
        <p:spPr bwMode="auto">
          <a:xfrm flipH="1" flipV="1">
            <a:off x="7391400" y="4495800"/>
            <a:ext cx="914400" cy="1371600"/>
          </a:xfrm>
          <a:prstGeom prst="line">
            <a:avLst/>
          </a:prstGeom>
          <a:noFill/>
          <a:ln w="76200">
            <a:solidFill>
              <a:srgbClr val="00B0F0"/>
            </a:solidFill>
            <a:round/>
            <a:headEnd/>
            <a:tailEnd type="triangle" w="med" len="med"/>
          </a:ln>
        </p:spPr>
        <p:txBody>
          <a:bodyPr/>
          <a:lstStyle/>
          <a:p>
            <a:endParaRPr lang="en-US"/>
          </a:p>
        </p:txBody>
      </p:sp>
      <p:sp>
        <p:nvSpPr>
          <p:cNvPr id="7" name="Slide Number Placeholder 10"/>
          <p:cNvSpPr txBox="1">
            <a:spLocks/>
          </p:cNvSpPr>
          <p:nvPr/>
        </p:nvSpPr>
        <p:spPr bwMode="auto">
          <a:xfrm>
            <a:off x="7239000" y="6400800"/>
            <a:ext cx="1905000" cy="457200"/>
          </a:xfrm>
          <a:prstGeom prst="rect">
            <a:avLst/>
          </a:prstGeom>
          <a:noFill/>
          <a:ln w="9525">
            <a:noFill/>
            <a:miter lim="800000"/>
            <a:headEnd/>
            <a:tailEnd/>
          </a:ln>
        </p:spPr>
        <p:txBody>
          <a:bodyPr/>
          <a:lstStyle/>
          <a:p>
            <a:pPr algn="ctr"/>
            <a:r>
              <a:rPr lang="en-US" sz="1200" dirty="0" smtClean="0"/>
              <a:t>7-</a:t>
            </a:r>
            <a:fld id="{76983DB8-42F6-4238-AABE-A50C94B53D3A}" type="slidenum">
              <a:rPr lang="en-US" sz="1200" smtClean="0"/>
              <a:pPr algn="ctr"/>
              <a:t>22</a:t>
            </a:fld>
            <a:endParaRPr lang="en-US" sz="12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123906"/>
                                        </p:tgtEl>
                                        <p:attrNameLst>
                                          <p:attrName>style.visibility</p:attrName>
                                        </p:attrNameLst>
                                      </p:cBhvr>
                                      <p:to>
                                        <p:strVal val="visible"/>
                                      </p:to>
                                    </p:set>
                                    <p:anim calcmode="lin" valueType="num">
                                      <p:cBhvr additive="base">
                                        <p:cTn id="7" dur="500" fill="hold"/>
                                        <p:tgtEl>
                                          <p:spTgt spid="123906"/>
                                        </p:tgtEl>
                                        <p:attrNameLst>
                                          <p:attrName>ppt_x</p:attrName>
                                        </p:attrNameLst>
                                      </p:cBhvr>
                                      <p:tavLst>
                                        <p:tav tm="0">
                                          <p:val>
                                            <p:strVal val="#ppt_x"/>
                                          </p:val>
                                        </p:tav>
                                        <p:tav tm="100000">
                                          <p:val>
                                            <p:strVal val="#ppt_x"/>
                                          </p:val>
                                        </p:tav>
                                      </p:tavLst>
                                    </p:anim>
                                    <p:anim calcmode="lin" valueType="num">
                                      <p:cBhvr additive="base">
                                        <p:cTn id="8" dur="500" fill="hold"/>
                                        <p:tgtEl>
                                          <p:spTgt spid="123906"/>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23907">
                                            <p:txEl>
                                              <p:pRg st="0" end="0"/>
                                            </p:txEl>
                                          </p:spTgt>
                                        </p:tgtEl>
                                        <p:attrNameLst>
                                          <p:attrName>style.visibility</p:attrName>
                                        </p:attrNameLst>
                                      </p:cBhvr>
                                      <p:to>
                                        <p:strVal val="visible"/>
                                      </p:to>
                                    </p:set>
                                    <p:anim calcmode="lin" valueType="num">
                                      <p:cBhvr additive="base">
                                        <p:cTn id="13" dur="500" fill="hold"/>
                                        <p:tgtEl>
                                          <p:spTgt spid="123907">
                                            <p:txEl>
                                              <p:pRg st="0" end="0"/>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123907">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123907">
                                            <p:txEl>
                                              <p:pRg st="1" end="1"/>
                                            </p:txEl>
                                          </p:spTgt>
                                        </p:tgtEl>
                                        <p:attrNameLst>
                                          <p:attrName>style.visibility</p:attrName>
                                        </p:attrNameLst>
                                      </p:cBhvr>
                                      <p:to>
                                        <p:strVal val="visible"/>
                                      </p:to>
                                    </p:set>
                                    <p:anim calcmode="lin" valueType="num">
                                      <p:cBhvr additive="base">
                                        <p:cTn id="19" dur="500" fill="hold"/>
                                        <p:tgtEl>
                                          <p:spTgt spid="123907">
                                            <p:txEl>
                                              <p:pRg st="1" end="1"/>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123907">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123907">
                                            <p:txEl>
                                              <p:pRg st="2" end="2"/>
                                            </p:txEl>
                                          </p:spTgt>
                                        </p:tgtEl>
                                        <p:attrNameLst>
                                          <p:attrName>style.visibility</p:attrName>
                                        </p:attrNameLst>
                                      </p:cBhvr>
                                      <p:to>
                                        <p:strVal val="visible"/>
                                      </p:to>
                                    </p:set>
                                    <p:anim calcmode="lin" valueType="num">
                                      <p:cBhvr additive="base">
                                        <p:cTn id="25" dur="500" fill="hold"/>
                                        <p:tgtEl>
                                          <p:spTgt spid="123907">
                                            <p:txEl>
                                              <p:pRg st="2" end="2"/>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123907">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123907">
                                            <p:txEl>
                                              <p:pRg st="3" end="3"/>
                                            </p:txEl>
                                          </p:spTgt>
                                        </p:tgtEl>
                                        <p:attrNameLst>
                                          <p:attrName>style.visibility</p:attrName>
                                        </p:attrNameLst>
                                      </p:cBhvr>
                                      <p:to>
                                        <p:strVal val="visible"/>
                                      </p:to>
                                    </p:set>
                                    <p:anim calcmode="lin" valueType="num">
                                      <p:cBhvr additive="base">
                                        <p:cTn id="31" dur="500" fill="hold"/>
                                        <p:tgtEl>
                                          <p:spTgt spid="123907">
                                            <p:txEl>
                                              <p:pRg st="3" end="3"/>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123907">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123908">
                                            <p:txEl>
                                              <p:pRg st="0" end="0"/>
                                            </p:txEl>
                                          </p:spTgt>
                                        </p:tgtEl>
                                        <p:attrNameLst>
                                          <p:attrName>style.visibility</p:attrName>
                                        </p:attrNameLst>
                                      </p:cBhvr>
                                      <p:to>
                                        <p:strVal val="visible"/>
                                      </p:to>
                                    </p:set>
                                    <p:anim calcmode="lin" valueType="num">
                                      <p:cBhvr additive="base">
                                        <p:cTn id="37" dur="500" fill="hold"/>
                                        <p:tgtEl>
                                          <p:spTgt spid="123908">
                                            <p:txEl>
                                              <p:pRg st="0" end="0"/>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123908">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8" fill="hold" grpId="0" nodeType="clickEffect">
                                  <p:stCondLst>
                                    <p:cond delay="0"/>
                                  </p:stCondLst>
                                  <p:childTnLst>
                                    <p:set>
                                      <p:cBhvr>
                                        <p:cTn id="42" dur="1" fill="hold">
                                          <p:stCondLst>
                                            <p:cond delay="0"/>
                                          </p:stCondLst>
                                        </p:cTn>
                                        <p:tgtEl>
                                          <p:spTgt spid="123908">
                                            <p:txEl>
                                              <p:pRg st="1" end="1"/>
                                            </p:txEl>
                                          </p:spTgt>
                                        </p:tgtEl>
                                        <p:attrNameLst>
                                          <p:attrName>style.visibility</p:attrName>
                                        </p:attrNameLst>
                                      </p:cBhvr>
                                      <p:to>
                                        <p:strVal val="visible"/>
                                      </p:to>
                                    </p:set>
                                    <p:anim calcmode="lin" valueType="num">
                                      <p:cBhvr additive="base">
                                        <p:cTn id="43" dur="500" fill="hold"/>
                                        <p:tgtEl>
                                          <p:spTgt spid="123908">
                                            <p:txEl>
                                              <p:pRg st="1" end="1"/>
                                            </p:txEl>
                                          </p:spTgt>
                                        </p:tgtEl>
                                        <p:attrNameLst>
                                          <p:attrName>ppt_x</p:attrName>
                                        </p:attrNameLst>
                                      </p:cBhvr>
                                      <p:tavLst>
                                        <p:tav tm="0">
                                          <p:val>
                                            <p:strVal val="0-#ppt_w/2"/>
                                          </p:val>
                                        </p:tav>
                                        <p:tav tm="100000">
                                          <p:val>
                                            <p:strVal val="#ppt_x"/>
                                          </p:val>
                                        </p:tav>
                                      </p:tavLst>
                                    </p:anim>
                                    <p:anim calcmode="lin" valueType="num">
                                      <p:cBhvr additive="base">
                                        <p:cTn id="44" dur="500" fill="hold"/>
                                        <p:tgtEl>
                                          <p:spTgt spid="123908">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8" fill="hold" grpId="0" nodeType="clickEffect">
                                  <p:stCondLst>
                                    <p:cond delay="0"/>
                                  </p:stCondLst>
                                  <p:childTnLst>
                                    <p:set>
                                      <p:cBhvr>
                                        <p:cTn id="48" dur="1" fill="hold">
                                          <p:stCondLst>
                                            <p:cond delay="0"/>
                                          </p:stCondLst>
                                        </p:cTn>
                                        <p:tgtEl>
                                          <p:spTgt spid="123908">
                                            <p:txEl>
                                              <p:pRg st="2" end="2"/>
                                            </p:txEl>
                                          </p:spTgt>
                                        </p:tgtEl>
                                        <p:attrNameLst>
                                          <p:attrName>style.visibility</p:attrName>
                                        </p:attrNameLst>
                                      </p:cBhvr>
                                      <p:to>
                                        <p:strVal val="visible"/>
                                      </p:to>
                                    </p:set>
                                    <p:anim calcmode="lin" valueType="num">
                                      <p:cBhvr additive="base">
                                        <p:cTn id="49" dur="500" fill="hold"/>
                                        <p:tgtEl>
                                          <p:spTgt spid="123908">
                                            <p:txEl>
                                              <p:pRg st="2" end="2"/>
                                            </p:txEl>
                                          </p:spTgt>
                                        </p:tgtEl>
                                        <p:attrNameLst>
                                          <p:attrName>ppt_x</p:attrName>
                                        </p:attrNameLst>
                                      </p:cBhvr>
                                      <p:tavLst>
                                        <p:tav tm="0">
                                          <p:val>
                                            <p:strVal val="0-#ppt_w/2"/>
                                          </p:val>
                                        </p:tav>
                                        <p:tav tm="100000">
                                          <p:val>
                                            <p:strVal val="#ppt_x"/>
                                          </p:val>
                                        </p:tav>
                                      </p:tavLst>
                                    </p:anim>
                                    <p:anim calcmode="lin" valueType="num">
                                      <p:cBhvr additive="base">
                                        <p:cTn id="50" dur="500" fill="hold"/>
                                        <p:tgtEl>
                                          <p:spTgt spid="123908">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8" fill="hold" grpId="0" nodeType="clickEffect">
                                  <p:stCondLst>
                                    <p:cond delay="0"/>
                                  </p:stCondLst>
                                  <p:childTnLst>
                                    <p:set>
                                      <p:cBhvr>
                                        <p:cTn id="54" dur="1" fill="hold">
                                          <p:stCondLst>
                                            <p:cond delay="0"/>
                                          </p:stCondLst>
                                        </p:cTn>
                                        <p:tgtEl>
                                          <p:spTgt spid="123908">
                                            <p:txEl>
                                              <p:pRg st="3" end="3"/>
                                            </p:txEl>
                                          </p:spTgt>
                                        </p:tgtEl>
                                        <p:attrNameLst>
                                          <p:attrName>style.visibility</p:attrName>
                                        </p:attrNameLst>
                                      </p:cBhvr>
                                      <p:to>
                                        <p:strVal val="visible"/>
                                      </p:to>
                                    </p:set>
                                    <p:anim calcmode="lin" valueType="num">
                                      <p:cBhvr additive="base">
                                        <p:cTn id="55" dur="500" fill="hold"/>
                                        <p:tgtEl>
                                          <p:spTgt spid="123908">
                                            <p:txEl>
                                              <p:pRg st="3" end="3"/>
                                            </p:txEl>
                                          </p:spTgt>
                                        </p:tgtEl>
                                        <p:attrNameLst>
                                          <p:attrName>ppt_x</p:attrName>
                                        </p:attrNameLst>
                                      </p:cBhvr>
                                      <p:tavLst>
                                        <p:tav tm="0">
                                          <p:val>
                                            <p:strVal val="0-#ppt_w/2"/>
                                          </p:val>
                                        </p:tav>
                                        <p:tav tm="100000">
                                          <p:val>
                                            <p:strVal val="#ppt_x"/>
                                          </p:val>
                                        </p:tav>
                                      </p:tavLst>
                                    </p:anim>
                                    <p:anim calcmode="lin" valueType="num">
                                      <p:cBhvr additive="base">
                                        <p:cTn id="56" dur="500" fill="hold"/>
                                        <p:tgtEl>
                                          <p:spTgt spid="123908">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3" presetClass="entr" presetSubtype="16" fill="hold" grpId="0" nodeType="clickEffect">
                                  <p:stCondLst>
                                    <p:cond delay="0"/>
                                  </p:stCondLst>
                                  <p:childTnLst>
                                    <p:set>
                                      <p:cBhvr>
                                        <p:cTn id="60" dur="1" fill="hold">
                                          <p:stCondLst>
                                            <p:cond delay="0"/>
                                          </p:stCondLst>
                                        </p:cTn>
                                        <p:tgtEl>
                                          <p:spTgt spid="123909"/>
                                        </p:tgtEl>
                                        <p:attrNameLst>
                                          <p:attrName>style.visibility</p:attrName>
                                        </p:attrNameLst>
                                      </p:cBhvr>
                                      <p:to>
                                        <p:strVal val="visible"/>
                                      </p:to>
                                    </p:set>
                                    <p:anim calcmode="lin" valueType="num">
                                      <p:cBhvr>
                                        <p:cTn id="61" dur="500" fill="hold"/>
                                        <p:tgtEl>
                                          <p:spTgt spid="123909"/>
                                        </p:tgtEl>
                                        <p:attrNameLst>
                                          <p:attrName>ppt_w</p:attrName>
                                        </p:attrNameLst>
                                      </p:cBhvr>
                                      <p:tavLst>
                                        <p:tav tm="0">
                                          <p:val>
                                            <p:fltVal val="0"/>
                                          </p:val>
                                        </p:tav>
                                        <p:tav tm="100000">
                                          <p:val>
                                            <p:strVal val="#ppt_w"/>
                                          </p:val>
                                        </p:tav>
                                      </p:tavLst>
                                    </p:anim>
                                    <p:anim calcmode="lin" valueType="num">
                                      <p:cBhvr>
                                        <p:cTn id="62" dur="500" fill="hold"/>
                                        <p:tgtEl>
                                          <p:spTgt spid="123909"/>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3906" grpId="0" autoUpdateAnimBg="0"/>
      <p:bldP spid="123907" grpId="0" build="p" autoUpdateAnimBg="0"/>
      <p:bldP spid="123908" grpId="0" build="p" autoUpdateAnimBg="0"/>
      <p:bldP spid="123909" grpId="0" animBg="1"/>
    </p:bldLst>
  </p:timing>
</p:sld>
</file>

<file path=ppt/slides/slide2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3426" name="Rectangle 2"/>
          <p:cNvSpPr>
            <a:spLocks noGrp="1" noChangeArrowheads="1"/>
          </p:cNvSpPr>
          <p:nvPr>
            <p:ph type="title" idx="4294967295"/>
          </p:nvPr>
        </p:nvSpPr>
        <p:spPr>
          <a:xfrm>
            <a:off x="685800" y="381000"/>
            <a:ext cx="7772400" cy="838200"/>
          </a:xfrm>
        </p:spPr>
        <p:txBody>
          <a:bodyPr/>
          <a:lstStyle/>
          <a:p>
            <a:pPr eaLnBrk="1" hangingPunct="1"/>
            <a:r>
              <a:rPr lang="en-US" b="1" smtClean="0"/>
              <a:t>USURY LAWS</a:t>
            </a:r>
            <a:endParaRPr lang="en-US" smtClean="0"/>
          </a:p>
        </p:txBody>
      </p:sp>
      <p:pic>
        <p:nvPicPr>
          <p:cNvPr id="103427" name="Picture 3" descr="PF06024"/>
          <p:cNvPicPr>
            <a:picLocks noChangeAspect="1" noChangeArrowheads="1"/>
          </p:cNvPicPr>
          <p:nvPr/>
        </p:nvPicPr>
        <p:blipFill>
          <a:blip r:embed="rId3" cstate="print"/>
          <a:stretch>
            <a:fillRect/>
          </a:stretch>
        </p:blipFill>
        <p:spPr bwMode="auto">
          <a:xfrm>
            <a:off x="2489200" y="1371600"/>
            <a:ext cx="4064000" cy="4762500"/>
          </a:xfrm>
          <a:prstGeom prst="rect">
            <a:avLst/>
          </a:prstGeom>
          <a:noFill/>
          <a:ln>
            <a:noFill/>
          </a:ln>
        </p:spPr>
      </p:pic>
      <p:sp>
        <p:nvSpPr>
          <p:cNvPr id="5" name="Slide Number Placeholder 10"/>
          <p:cNvSpPr txBox="1">
            <a:spLocks/>
          </p:cNvSpPr>
          <p:nvPr/>
        </p:nvSpPr>
        <p:spPr bwMode="auto">
          <a:xfrm>
            <a:off x="7239000" y="6400800"/>
            <a:ext cx="1905000" cy="457200"/>
          </a:xfrm>
          <a:prstGeom prst="rect">
            <a:avLst/>
          </a:prstGeom>
          <a:noFill/>
          <a:ln w="9525">
            <a:noFill/>
            <a:miter lim="800000"/>
            <a:headEnd/>
            <a:tailEnd/>
          </a:ln>
        </p:spPr>
        <p:txBody>
          <a:bodyPr/>
          <a:lstStyle/>
          <a:p>
            <a:pPr algn="ctr"/>
            <a:r>
              <a:rPr lang="en-US" sz="1200" dirty="0" smtClean="0"/>
              <a:t>7-</a:t>
            </a:r>
            <a:fld id="{76983DB8-42F6-4238-AABE-A50C94B53D3A}" type="slidenum">
              <a:rPr lang="en-US" sz="1200" smtClean="0"/>
              <a:pPr algn="ctr"/>
              <a:t>23</a:t>
            </a:fld>
            <a:endParaRPr lang="en-US" sz="12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528" fill="hold" grpId="0" nodeType="afterEffect">
                                  <p:stCondLst>
                                    <p:cond delay="0"/>
                                  </p:stCondLst>
                                  <p:childTnLst>
                                    <p:set>
                                      <p:cBhvr>
                                        <p:cTn id="6" dur="1" fill="hold">
                                          <p:stCondLst>
                                            <p:cond delay="0"/>
                                          </p:stCondLst>
                                        </p:cTn>
                                        <p:tgtEl>
                                          <p:spTgt spid="103426"/>
                                        </p:tgtEl>
                                        <p:attrNameLst>
                                          <p:attrName>style.visibility</p:attrName>
                                        </p:attrNameLst>
                                      </p:cBhvr>
                                      <p:to>
                                        <p:strVal val="visible"/>
                                      </p:to>
                                    </p:set>
                                    <p:anim calcmode="lin" valueType="num">
                                      <p:cBhvr>
                                        <p:cTn id="7" dur="500" fill="hold"/>
                                        <p:tgtEl>
                                          <p:spTgt spid="103426"/>
                                        </p:tgtEl>
                                        <p:attrNameLst>
                                          <p:attrName>ppt_w</p:attrName>
                                        </p:attrNameLst>
                                      </p:cBhvr>
                                      <p:tavLst>
                                        <p:tav tm="0">
                                          <p:val>
                                            <p:fltVal val="0"/>
                                          </p:val>
                                        </p:tav>
                                        <p:tav tm="100000">
                                          <p:val>
                                            <p:strVal val="#ppt_w"/>
                                          </p:val>
                                        </p:tav>
                                      </p:tavLst>
                                    </p:anim>
                                    <p:anim calcmode="lin" valueType="num">
                                      <p:cBhvr>
                                        <p:cTn id="8" dur="500" fill="hold"/>
                                        <p:tgtEl>
                                          <p:spTgt spid="103426"/>
                                        </p:tgtEl>
                                        <p:attrNameLst>
                                          <p:attrName>ppt_h</p:attrName>
                                        </p:attrNameLst>
                                      </p:cBhvr>
                                      <p:tavLst>
                                        <p:tav tm="0">
                                          <p:val>
                                            <p:fltVal val="0"/>
                                          </p:val>
                                        </p:tav>
                                        <p:tav tm="100000">
                                          <p:val>
                                            <p:strVal val="#ppt_h"/>
                                          </p:val>
                                        </p:tav>
                                      </p:tavLst>
                                    </p:anim>
                                    <p:anim calcmode="lin" valueType="num">
                                      <p:cBhvr>
                                        <p:cTn id="9" dur="500" fill="hold"/>
                                        <p:tgtEl>
                                          <p:spTgt spid="103426"/>
                                        </p:tgtEl>
                                        <p:attrNameLst>
                                          <p:attrName>ppt_x</p:attrName>
                                        </p:attrNameLst>
                                      </p:cBhvr>
                                      <p:tavLst>
                                        <p:tav tm="0">
                                          <p:val>
                                            <p:fltVal val="0.5"/>
                                          </p:val>
                                        </p:tav>
                                        <p:tav tm="100000">
                                          <p:val>
                                            <p:strVal val="#ppt_x"/>
                                          </p:val>
                                        </p:tav>
                                      </p:tavLst>
                                    </p:anim>
                                    <p:anim calcmode="lin" valueType="num">
                                      <p:cBhvr>
                                        <p:cTn id="10" dur="500" fill="hold"/>
                                        <p:tgtEl>
                                          <p:spTgt spid="103426"/>
                                        </p:tgtEl>
                                        <p:attrNameLst>
                                          <p:attrName>ppt_y</p:attrName>
                                        </p:attrNameLst>
                                      </p:cBhvr>
                                      <p:tavLst>
                                        <p:tav tm="0">
                                          <p:val>
                                            <p:fltVal val="0.5"/>
                                          </p:val>
                                        </p:tav>
                                        <p:tav tm="100000">
                                          <p:val>
                                            <p:strVal val="#ppt_y"/>
                                          </p:val>
                                        </p:tav>
                                      </p:tavLst>
                                    </p:anim>
                                  </p:childTnLst>
                                </p:cTn>
                              </p:par>
                            </p:childTnLst>
                          </p:cTn>
                        </p:par>
                        <p:par>
                          <p:cTn id="11" fill="hold">
                            <p:stCondLst>
                              <p:cond delay="500"/>
                            </p:stCondLst>
                            <p:childTnLst>
                              <p:par>
                                <p:cTn id="12" presetID="1" presetClass="entr" presetSubtype="0" fill="hold" nodeType="afterEffect">
                                  <p:stCondLst>
                                    <p:cond delay="0"/>
                                  </p:stCondLst>
                                  <p:childTnLst>
                                    <p:set>
                                      <p:cBhvr>
                                        <p:cTn id="13" dur="1" fill="hold">
                                          <p:stCondLst>
                                            <p:cond delay="499"/>
                                          </p:stCondLst>
                                        </p:cTn>
                                        <p:tgtEl>
                                          <p:spTgt spid="10342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3426" grpId="0" autoUpdateAnimBg="0"/>
    </p:bldLst>
  </p:timing>
</p:sld>
</file>

<file path=ppt/slides/slide2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6082" name="Rectangle 2"/>
          <p:cNvSpPr>
            <a:spLocks noGrp="1" noChangeArrowheads="1"/>
          </p:cNvSpPr>
          <p:nvPr>
            <p:ph type="title"/>
          </p:nvPr>
        </p:nvSpPr>
        <p:spPr/>
        <p:txBody>
          <a:bodyPr/>
          <a:lstStyle/>
          <a:p>
            <a:pPr eaLnBrk="1" hangingPunct="1"/>
            <a:r>
              <a:rPr lang="en-US" b="1" smtClean="0"/>
              <a:t>CONTRACTS</a:t>
            </a:r>
            <a:endParaRPr lang="en-US" smtClean="0"/>
          </a:p>
        </p:txBody>
      </p:sp>
      <p:sp>
        <p:nvSpPr>
          <p:cNvPr id="46083" name="Rectangle 3"/>
          <p:cNvSpPr>
            <a:spLocks noGrp="1" noChangeArrowheads="1"/>
          </p:cNvSpPr>
          <p:nvPr>
            <p:ph idx="1"/>
          </p:nvPr>
        </p:nvSpPr>
        <p:spPr/>
        <p:txBody>
          <a:bodyPr/>
          <a:lstStyle/>
          <a:p>
            <a:pPr eaLnBrk="1" hangingPunct="1"/>
            <a:r>
              <a:rPr lang="en-US" sz="3600" dirty="0" smtClean="0">
                <a:solidFill>
                  <a:schemeClr val="tx2"/>
                </a:solidFill>
              </a:rPr>
              <a:t>Read the Fine Print</a:t>
            </a:r>
          </a:p>
          <a:p>
            <a:r>
              <a:rPr lang="en-US" sz="3600" dirty="0" smtClean="0">
                <a:solidFill>
                  <a:schemeClr val="tx2"/>
                </a:solidFill>
              </a:rPr>
              <a:t>Check Truth in Lending Disclosures</a:t>
            </a:r>
          </a:p>
          <a:p>
            <a:r>
              <a:rPr lang="en-US" sz="3600" dirty="0" smtClean="0">
                <a:solidFill>
                  <a:schemeClr val="tx2"/>
                </a:solidFill>
              </a:rPr>
              <a:t>Analyze ALL Insurance Provisions </a:t>
            </a:r>
          </a:p>
          <a:p>
            <a:r>
              <a:rPr lang="en-US" sz="3600" dirty="0" smtClean="0">
                <a:solidFill>
                  <a:schemeClr val="tx2"/>
                </a:solidFill>
              </a:rPr>
              <a:t>Carefully Consider Options</a:t>
            </a:r>
          </a:p>
        </p:txBody>
      </p:sp>
      <p:sp>
        <p:nvSpPr>
          <p:cNvPr id="46084" name="Rectangle 4"/>
          <p:cNvSpPr>
            <a:spLocks noChangeArrowheads="1"/>
          </p:cNvSpPr>
          <p:nvPr/>
        </p:nvSpPr>
        <p:spPr bwMode="auto">
          <a:xfrm>
            <a:off x="685800" y="2570163"/>
            <a:ext cx="7772400" cy="1752600"/>
          </a:xfrm>
          <a:prstGeom prst="rect">
            <a:avLst/>
          </a:prstGeom>
          <a:noFill/>
          <a:ln w="9525">
            <a:noFill/>
            <a:miter lim="800000"/>
            <a:headEnd/>
            <a:tailEnd/>
          </a:ln>
        </p:spPr>
        <p:txBody>
          <a:bodyPr/>
          <a:lstStyle/>
          <a:p>
            <a:pPr marL="342900" indent="-342900">
              <a:spcBef>
                <a:spcPct val="20000"/>
              </a:spcBef>
              <a:buFontTx/>
              <a:buChar char="•"/>
            </a:pPr>
            <a:endParaRPr lang="en-US" sz="3600" dirty="0">
              <a:solidFill>
                <a:schemeClr val="tx2"/>
              </a:solidFill>
            </a:endParaRPr>
          </a:p>
        </p:txBody>
      </p:sp>
      <p:pic>
        <p:nvPicPr>
          <p:cNvPr id="27654" name="Picture 5" descr="j0236235"/>
          <p:cNvPicPr>
            <a:picLocks noChangeAspect="1" noChangeArrowheads="1" noCrop="1"/>
          </p:cNvPicPr>
          <p:nvPr/>
        </p:nvPicPr>
        <p:blipFill>
          <a:blip r:embed="rId3" cstate="print"/>
          <a:stretch>
            <a:fillRect/>
          </a:stretch>
        </p:blipFill>
        <p:spPr bwMode="auto">
          <a:xfrm>
            <a:off x="4343400" y="4648199"/>
            <a:ext cx="1676400" cy="2209801"/>
          </a:xfrm>
          <a:prstGeom prst="rect">
            <a:avLst/>
          </a:prstGeom>
          <a:noFill/>
          <a:ln>
            <a:noFill/>
          </a:ln>
        </p:spPr>
      </p:pic>
      <p:pic>
        <p:nvPicPr>
          <p:cNvPr id="27655" name="Picture 6" descr="j0311860"/>
          <p:cNvPicPr>
            <a:picLocks noChangeAspect="1" noChangeArrowheads="1"/>
          </p:cNvPicPr>
          <p:nvPr/>
        </p:nvPicPr>
        <p:blipFill>
          <a:blip r:embed="rId4" cstate="print"/>
          <a:stretch>
            <a:fillRect/>
          </a:stretch>
        </p:blipFill>
        <p:spPr bwMode="auto">
          <a:xfrm>
            <a:off x="2057400" y="4572000"/>
            <a:ext cx="1813255" cy="1677924"/>
          </a:xfrm>
          <a:prstGeom prst="rect">
            <a:avLst/>
          </a:prstGeom>
          <a:noFill/>
          <a:ln>
            <a:noFill/>
          </a:ln>
        </p:spPr>
      </p:pic>
      <p:sp>
        <p:nvSpPr>
          <p:cNvPr id="8" name="Slide Number Placeholder 10"/>
          <p:cNvSpPr txBox="1">
            <a:spLocks/>
          </p:cNvSpPr>
          <p:nvPr/>
        </p:nvSpPr>
        <p:spPr bwMode="auto">
          <a:xfrm>
            <a:off x="7239000" y="6400800"/>
            <a:ext cx="1905000" cy="457200"/>
          </a:xfrm>
          <a:prstGeom prst="rect">
            <a:avLst/>
          </a:prstGeom>
          <a:noFill/>
          <a:ln w="9525">
            <a:noFill/>
            <a:miter lim="800000"/>
            <a:headEnd/>
            <a:tailEnd/>
          </a:ln>
        </p:spPr>
        <p:txBody>
          <a:bodyPr/>
          <a:lstStyle/>
          <a:p>
            <a:pPr algn="ctr"/>
            <a:r>
              <a:rPr lang="en-US" sz="1200" dirty="0" smtClean="0"/>
              <a:t>7-</a:t>
            </a:r>
            <a:fld id="{76983DB8-42F6-4238-AABE-A50C94B53D3A}" type="slidenum">
              <a:rPr lang="en-US" sz="1200" smtClean="0"/>
              <a:pPr algn="ctr"/>
              <a:t>24</a:t>
            </a:fld>
            <a:endParaRPr lang="en-US" sz="12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528" fill="hold" grpId="0" nodeType="afterEffect">
                                  <p:stCondLst>
                                    <p:cond delay="0"/>
                                  </p:stCondLst>
                                  <p:childTnLst>
                                    <p:set>
                                      <p:cBhvr>
                                        <p:cTn id="6" dur="1" fill="hold">
                                          <p:stCondLst>
                                            <p:cond delay="0"/>
                                          </p:stCondLst>
                                        </p:cTn>
                                        <p:tgtEl>
                                          <p:spTgt spid="46082"/>
                                        </p:tgtEl>
                                        <p:attrNameLst>
                                          <p:attrName>style.visibility</p:attrName>
                                        </p:attrNameLst>
                                      </p:cBhvr>
                                      <p:to>
                                        <p:strVal val="visible"/>
                                      </p:to>
                                    </p:set>
                                    <p:anim calcmode="lin" valueType="num">
                                      <p:cBhvr>
                                        <p:cTn id="7" dur="500" fill="hold"/>
                                        <p:tgtEl>
                                          <p:spTgt spid="46082"/>
                                        </p:tgtEl>
                                        <p:attrNameLst>
                                          <p:attrName>ppt_w</p:attrName>
                                        </p:attrNameLst>
                                      </p:cBhvr>
                                      <p:tavLst>
                                        <p:tav tm="0">
                                          <p:val>
                                            <p:fltVal val="0"/>
                                          </p:val>
                                        </p:tav>
                                        <p:tav tm="100000">
                                          <p:val>
                                            <p:strVal val="#ppt_w"/>
                                          </p:val>
                                        </p:tav>
                                      </p:tavLst>
                                    </p:anim>
                                    <p:anim calcmode="lin" valueType="num">
                                      <p:cBhvr>
                                        <p:cTn id="8" dur="500" fill="hold"/>
                                        <p:tgtEl>
                                          <p:spTgt spid="46082"/>
                                        </p:tgtEl>
                                        <p:attrNameLst>
                                          <p:attrName>ppt_h</p:attrName>
                                        </p:attrNameLst>
                                      </p:cBhvr>
                                      <p:tavLst>
                                        <p:tav tm="0">
                                          <p:val>
                                            <p:fltVal val="0"/>
                                          </p:val>
                                        </p:tav>
                                        <p:tav tm="100000">
                                          <p:val>
                                            <p:strVal val="#ppt_h"/>
                                          </p:val>
                                        </p:tav>
                                      </p:tavLst>
                                    </p:anim>
                                    <p:anim calcmode="lin" valueType="num">
                                      <p:cBhvr>
                                        <p:cTn id="9" dur="500" fill="hold"/>
                                        <p:tgtEl>
                                          <p:spTgt spid="46082"/>
                                        </p:tgtEl>
                                        <p:attrNameLst>
                                          <p:attrName>ppt_x</p:attrName>
                                        </p:attrNameLst>
                                      </p:cBhvr>
                                      <p:tavLst>
                                        <p:tav tm="0">
                                          <p:val>
                                            <p:fltVal val="0.5"/>
                                          </p:val>
                                        </p:tav>
                                        <p:tav tm="100000">
                                          <p:val>
                                            <p:strVal val="#ppt_x"/>
                                          </p:val>
                                        </p:tav>
                                      </p:tavLst>
                                    </p:anim>
                                    <p:anim calcmode="lin" valueType="num">
                                      <p:cBhvr>
                                        <p:cTn id="10" dur="500" fill="hold"/>
                                        <p:tgtEl>
                                          <p:spTgt spid="46082"/>
                                        </p:tgtEl>
                                        <p:attrNameLst>
                                          <p:attrName>ppt_y</p:attrName>
                                        </p:attrNameLst>
                                      </p:cBhvr>
                                      <p:tavLst>
                                        <p:tav tm="0">
                                          <p:val>
                                            <p:fltVal val="0.5"/>
                                          </p:val>
                                        </p:tav>
                                        <p:tav tm="100000">
                                          <p:val>
                                            <p:strVal val="#ppt_y"/>
                                          </p:val>
                                        </p:tav>
                                      </p:tavLst>
                                    </p:anim>
                                  </p:childTnLst>
                                </p:cTn>
                              </p:par>
                            </p:childTnLst>
                          </p:cTn>
                        </p:par>
                        <p:par>
                          <p:cTn id="11" fill="hold">
                            <p:stCondLst>
                              <p:cond delay="500"/>
                            </p:stCondLst>
                            <p:childTnLst>
                              <p:par>
                                <p:cTn id="12" presetID="2" presetClass="entr" presetSubtype="8" fill="hold" grpId="0" nodeType="afterEffect">
                                  <p:stCondLst>
                                    <p:cond delay="0"/>
                                  </p:stCondLst>
                                  <p:childTnLst>
                                    <p:set>
                                      <p:cBhvr>
                                        <p:cTn id="13" dur="1" fill="hold">
                                          <p:stCondLst>
                                            <p:cond delay="0"/>
                                          </p:stCondLst>
                                        </p:cTn>
                                        <p:tgtEl>
                                          <p:spTgt spid="46083">
                                            <p:txEl>
                                              <p:pRg st="0" end="0"/>
                                            </p:txEl>
                                          </p:spTgt>
                                        </p:tgtEl>
                                        <p:attrNameLst>
                                          <p:attrName>style.visibility</p:attrName>
                                        </p:attrNameLst>
                                      </p:cBhvr>
                                      <p:to>
                                        <p:strVal val="visible"/>
                                      </p:to>
                                    </p:set>
                                    <p:anim calcmode="lin" valueType="num">
                                      <p:cBhvr additive="base">
                                        <p:cTn id="14" dur="500" fill="hold"/>
                                        <p:tgtEl>
                                          <p:spTgt spid="46083">
                                            <p:txEl>
                                              <p:pRg st="0" end="0"/>
                                            </p:txEl>
                                          </p:spTgt>
                                        </p:tgtEl>
                                        <p:attrNameLst>
                                          <p:attrName>ppt_x</p:attrName>
                                        </p:attrNameLst>
                                      </p:cBhvr>
                                      <p:tavLst>
                                        <p:tav tm="0">
                                          <p:val>
                                            <p:strVal val="0-#ppt_w/2"/>
                                          </p:val>
                                        </p:tav>
                                        <p:tav tm="100000">
                                          <p:val>
                                            <p:strVal val="#ppt_x"/>
                                          </p:val>
                                        </p:tav>
                                      </p:tavLst>
                                    </p:anim>
                                    <p:anim calcmode="lin" valueType="num">
                                      <p:cBhvr additive="base">
                                        <p:cTn id="15" dur="500" fill="hold"/>
                                        <p:tgtEl>
                                          <p:spTgt spid="46083">
                                            <p:txEl>
                                              <p:pRg st="0" end="0"/>
                                            </p:txEl>
                                          </p:spTgt>
                                        </p:tgtEl>
                                        <p:attrNameLst>
                                          <p:attrName>ppt_y</p:attrName>
                                        </p:attrNameLst>
                                      </p:cBhvr>
                                      <p:tavLst>
                                        <p:tav tm="0">
                                          <p:val>
                                            <p:strVal val="#ppt_y"/>
                                          </p:val>
                                        </p:tav>
                                        <p:tav tm="100000">
                                          <p:val>
                                            <p:strVal val="#ppt_y"/>
                                          </p:val>
                                        </p:tav>
                                      </p:tavLst>
                                    </p:anim>
                                  </p:childTnLst>
                                </p:cTn>
                              </p:par>
                            </p:childTnLst>
                          </p:cTn>
                        </p:par>
                        <p:par>
                          <p:cTn id="16" fill="hold">
                            <p:stCondLst>
                              <p:cond delay="1000"/>
                            </p:stCondLst>
                            <p:childTnLst>
                              <p:par>
                                <p:cTn id="17" presetID="2" presetClass="entr" presetSubtype="8" fill="hold" grpId="0" nodeType="afterEffect">
                                  <p:stCondLst>
                                    <p:cond delay="0"/>
                                  </p:stCondLst>
                                  <p:childTnLst>
                                    <p:set>
                                      <p:cBhvr>
                                        <p:cTn id="18" dur="1" fill="hold">
                                          <p:stCondLst>
                                            <p:cond delay="0"/>
                                          </p:stCondLst>
                                        </p:cTn>
                                        <p:tgtEl>
                                          <p:spTgt spid="46083">
                                            <p:txEl>
                                              <p:pRg st="1" end="1"/>
                                            </p:txEl>
                                          </p:spTgt>
                                        </p:tgtEl>
                                        <p:attrNameLst>
                                          <p:attrName>style.visibility</p:attrName>
                                        </p:attrNameLst>
                                      </p:cBhvr>
                                      <p:to>
                                        <p:strVal val="visible"/>
                                      </p:to>
                                    </p:set>
                                    <p:anim calcmode="lin" valueType="num">
                                      <p:cBhvr additive="base">
                                        <p:cTn id="19" dur="500" fill="hold"/>
                                        <p:tgtEl>
                                          <p:spTgt spid="46083">
                                            <p:txEl>
                                              <p:pRg st="1" end="1"/>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46083">
                                            <p:txEl>
                                              <p:pRg st="1" end="1"/>
                                            </p:txEl>
                                          </p:spTgt>
                                        </p:tgtEl>
                                        <p:attrNameLst>
                                          <p:attrName>ppt_y</p:attrName>
                                        </p:attrNameLst>
                                      </p:cBhvr>
                                      <p:tavLst>
                                        <p:tav tm="0">
                                          <p:val>
                                            <p:strVal val="#ppt_y"/>
                                          </p:val>
                                        </p:tav>
                                        <p:tav tm="100000">
                                          <p:val>
                                            <p:strVal val="#ppt_y"/>
                                          </p:val>
                                        </p:tav>
                                      </p:tavLst>
                                    </p:anim>
                                  </p:childTnLst>
                                </p:cTn>
                              </p:par>
                            </p:childTnLst>
                          </p:cTn>
                        </p:par>
                        <p:par>
                          <p:cTn id="21" fill="hold">
                            <p:stCondLst>
                              <p:cond delay="1500"/>
                            </p:stCondLst>
                            <p:childTnLst>
                              <p:par>
                                <p:cTn id="22" presetID="2" presetClass="entr" presetSubtype="8" fill="hold" grpId="0" nodeType="afterEffect">
                                  <p:stCondLst>
                                    <p:cond delay="0"/>
                                  </p:stCondLst>
                                  <p:childTnLst>
                                    <p:set>
                                      <p:cBhvr>
                                        <p:cTn id="23" dur="1" fill="hold">
                                          <p:stCondLst>
                                            <p:cond delay="0"/>
                                          </p:stCondLst>
                                        </p:cTn>
                                        <p:tgtEl>
                                          <p:spTgt spid="46083">
                                            <p:txEl>
                                              <p:pRg st="2" end="2"/>
                                            </p:txEl>
                                          </p:spTgt>
                                        </p:tgtEl>
                                        <p:attrNameLst>
                                          <p:attrName>style.visibility</p:attrName>
                                        </p:attrNameLst>
                                      </p:cBhvr>
                                      <p:to>
                                        <p:strVal val="visible"/>
                                      </p:to>
                                    </p:set>
                                    <p:anim calcmode="lin" valueType="num">
                                      <p:cBhvr additive="base">
                                        <p:cTn id="24" dur="500" fill="hold"/>
                                        <p:tgtEl>
                                          <p:spTgt spid="46083">
                                            <p:txEl>
                                              <p:pRg st="2" end="2"/>
                                            </p:txEl>
                                          </p:spTgt>
                                        </p:tgtEl>
                                        <p:attrNameLst>
                                          <p:attrName>ppt_x</p:attrName>
                                        </p:attrNameLst>
                                      </p:cBhvr>
                                      <p:tavLst>
                                        <p:tav tm="0">
                                          <p:val>
                                            <p:strVal val="0-#ppt_w/2"/>
                                          </p:val>
                                        </p:tav>
                                        <p:tav tm="100000">
                                          <p:val>
                                            <p:strVal val="#ppt_x"/>
                                          </p:val>
                                        </p:tav>
                                      </p:tavLst>
                                    </p:anim>
                                    <p:anim calcmode="lin" valueType="num">
                                      <p:cBhvr additive="base">
                                        <p:cTn id="25" dur="500" fill="hold"/>
                                        <p:tgtEl>
                                          <p:spTgt spid="46083">
                                            <p:txEl>
                                              <p:pRg st="2" end="2"/>
                                            </p:txEl>
                                          </p:spTgt>
                                        </p:tgtEl>
                                        <p:attrNameLst>
                                          <p:attrName>ppt_y</p:attrName>
                                        </p:attrNameLst>
                                      </p:cBhvr>
                                      <p:tavLst>
                                        <p:tav tm="0">
                                          <p:val>
                                            <p:strVal val="#ppt_y"/>
                                          </p:val>
                                        </p:tav>
                                        <p:tav tm="100000">
                                          <p:val>
                                            <p:strVal val="#ppt_y"/>
                                          </p:val>
                                        </p:tav>
                                      </p:tavLst>
                                    </p:anim>
                                  </p:childTnLst>
                                </p:cTn>
                              </p:par>
                            </p:childTnLst>
                          </p:cTn>
                        </p:par>
                        <p:par>
                          <p:cTn id="26" fill="hold">
                            <p:stCondLst>
                              <p:cond delay="2000"/>
                            </p:stCondLst>
                            <p:childTnLst>
                              <p:par>
                                <p:cTn id="27" presetID="2" presetClass="entr" presetSubtype="8" fill="hold" grpId="0" nodeType="afterEffect">
                                  <p:stCondLst>
                                    <p:cond delay="0"/>
                                  </p:stCondLst>
                                  <p:childTnLst>
                                    <p:set>
                                      <p:cBhvr>
                                        <p:cTn id="28" dur="1" fill="hold">
                                          <p:stCondLst>
                                            <p:cond delay="0"/>
                                          </p:stCondLst>
                                        </p:cTn>
                                        <p:tgtEl>
                                          <p:spTgt spid="46083">
                                            <p:txEl>
                                              <p:pRg st="3" end="3"/>
                                            </p:txEl>
                                          </p:spTgt>
                                        </p:tgtEl>
                                        <p:attrNameLst>
                                          <p:attrName>style.visibility</p:attrName>
                                        </p:attrNameLst>
                                      </p:cBhvr>
                                      <p:to>
                                        <p:strVal val="visible"/>
                                      </p:to>
                                    </p:set>
                                    <p:anim calcmode="lin" valueType="num">
                                      <p:cBhvr additive="base">
                                        <p:cTn id="29" dur="500" fill="hold"/>
                                        <p:tgtEl>
                                          <p:spTgt spid="46083">
                                            <p:txEl>
                                              <p:pRg st="3" end="3"/>
                                            </p:txEl>
                                          </p:spTgt>
                                        </p:tgtEl>
                                        <p:attrNameLst>
                                          <p:attrName>ppt_x</p:attrName>
                                        </p:attrNameLst>
                                      </p:cBhvr>
                                      <p:tavLst>
                                        <p:tav tm="0">
                                          <p:val>
                                            <p:strVal val="0-#ppt_w/2"/>
                                          </p:val>
                                        </p:tav>
                                        <p:tav tm="100000">
                                          <p:val>
                                            <p:strVal val="#ppt_x"/>
                                          </p:val>
                                        </p:tav>
                                      </p:tavLst>
                                    </p:anim>
                                    <p:anim calcmode="lin" valueType="num">
                                      <p:cBhvr additive="base">
                                        <p:cTn id="30" dur="500" fill="hold"/>
                                        <p:tgtEl>
                                          <p:spTgt spid="46083">
                                            <p:txEl>
                                              <p:pRg st="3" end="3"/>
                                            </p:txEl>
                                          </p:spTgt>
                                        </p:tgtEl>
                                        <p:attrNameLst>
                                          <p:attrName>ppt_y</p:attrName>
                                        </p:attrNameLst>
                                      </p:cBhvr>
                                      <p:tavLst>
                                        <p:tav tm="0">
                                          <p:val>
                                            <p:strVal val="#ppt_y"/>
                                          </p:val>
                                        </p:tav>
                                        <p:tav tm="100000">
                                          <p:val>
                                            <p:strVal val="#ppt_y"/>
                                          </p:val>
                                        </p:tav>
                                      </p:tavLst>
                                    </p:anim>
                                  </p:childTnLst>
                                </p:cTn>
                              </p:par>
                            </p:childTnLst>
                          </p:cTn>
                        </p:par>
                        <p:par>
                          <p:cTn id="31" fill="hold">
                            <p:stCondLst>
                              <p:cond delay="2500"/>
                            </p:stCondLst>
                            <p:childTnLst>
                              <p:par>
                                <p:cTn id="32" presetID="2" presetClass="entr" presetSubtype="8" fill="hold" grpId="0" nodeType="afterEffect" nodePh="1">
                                  <p:stCondLst>
                                    <p:cond delay="0"/>
                                  </p:stCondLst>
                                  <p:endCondLst>
                                    <p:cond evt="begin" delay="0">
                                      <p:tn val="32"/>
                                    </p:cond>
                                  </p:endCondLst>
                                  <p:childTnLst>
                                    <p:set>
                                      <p:cBhvr>
                                        <p:cTn id="33" dur="1" fill="hold">
                                          <p:stCondLst>
                                            <p:cond delay="0"/>
                                          </p:stCondLst>
                                        </p:cTn>
                                        <p:tgtEl>
                                          <p:spTgt spid="46084">
                                            <p:txEl>
                                              <p:pRg st="0" end="0"/>
                                            </p:txEl>
                                          </p:spTgt>
                                        </p:tgtEl>
                                        <p:attrNameLst>
                                          <p:attrName>style.visibility</p:attrName>
                                        </p:attrNameLst>
                                      </p:cBhvr>
                                      <p:to>
                                        <p:strVal val="visible"/>
                                      </p:to>
                                    </p:set>
                                    <p:anim calcmode="lin" valueType="num">
                                      <p:cBhvr additive="base">
                                        <p:cTn id="34" dur="500" fill="hold"/>
                                        <p:tgtEl>
                                          <p:spTgt spid="46084">
                                            <p:txEl>
                                              <p:pRg st="0" end="0"/>
                                            </p:txEl>
                                          </p:spTgt>
                                        </p:tgtEl>
                                        <p:attrNameLst>
                                          <p:attrName>ppt_x</p:attrName>
                                        </p:attrNameLst>
                                      </p:cBhvr>
                                      <p:tavLst>
                                        <p:tav tm="0">
                                          <p:val>
                                            <p:strVal val="0-#ppt_w/2"/>
                                          </p:val>
                                        </p:tav>
                                        <p:tav tm="100000">
                                          <p:val>
                                            <p:strVal val="#ppt_x"/>
                                          </p:val>
                                        </p:tav>
                                      </p:tavLst>
                                    </p:anim>
                                    <p:anim calcmode="lin" valueType="num">
                                      <p:cBhvr additive="base">
                                        <p:cTn id="35" dur="500" fill="hold"/>
                                        <p:tgtEl>
                                          <p:spTgt spid="46084">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082" grpId="0" autoUpdateAnimBg="0"/>
      <p:bldP spid="46083" grpId="0" build="p" autoUpdateAnimBg="0" advAuto="0"/>
      <p:bldP spid="46084" grpId="0" build="p" autoUpdateAnimBg="0" advAuto="0"/>
    </p:bldLst>
  </p:timing>
</p:sld>
</file>

<file path=ppt/slides/slide2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7106" name="Rectangle 2"/>
          <p:cNvSpPr>
            <a:spLocks noGrp="1" noChangeArrowheads="1"/>
          </p:cNvSpPr>
          <p:nvPr>
            <p:ph type="title"/>
          </p:nvPr>
        </p:nvSpPr>
        <p:spPr/>
        <p:txBody>
          <a:bodyPr/>
          <a:lstStyle/>
          <a:p>
            <a:pPr eaLnBrk="1" hangingPunct="1"/>
            <a:r>
              <a:rPr lang="en-US" b="1" smtClean="0"/>
              <a:t>OTHER CONTRACT TIPS</a:t>
            </a:r>
            <a:endParaRPr lang="en-US" smtClean="0"/>
          </a:p>
        </p:txBody>
      </p:sp>
      <p:sp>
        <p:nvSpPr>
          <p:cNvPr id="6" name="Content Placeholder 5"/>
          <p:cNvSpPr>
            <a:spLocks noGrp="1"/>
          </p:cNvSpPr>
          <p:nvPr>
            <p:ph idx="1"/>
          </p:nvPr>
        </p:nvSpPr>
        <p:spPr/>
        <p:txBody>
          <a:bodyPr/>
          <a:lstStyle/>
          <a:p>
            <a:pPr>
              <a:lnSpc>
                <a:spcPct val="90000"/>
              </a:lnSpc>
            </a:pPr>
            <a:r>
              <a:rPr lang="en-US" dirty="0" smtClean="0">
                <a:solidFill>
                  <a:schemeClr val="tx2"/>
                </a:solidFill>
              </a:rPr>
              <a:t>Taxes, Title, License, and Registration Fees </a:t>
            </a:r>
          </a:p>
          <a:p>
            <a:r>
              <a:rPr lang="en-US" dirty="0" smtClean="0">
                <a:solidFill>
                  <a:schemeClr val="tx2"/>
                </a:solidFill>
              </a:rPr>
              <a:t>Use Your Power of the Pen</a:t>
            </a:r>
          </a:p>
          <a:p>
            <a:r>
              <a:rPr lang="en-US" dirty="0" smtClean="0">
                <a:solidFill>
                  <a:schemeClr val="tx2"/>
                </a:solidFill>
              </a:rPr>
              <a:t>Don’t Leave Any Blanks</a:t>
            </a:r>
          </a:p>
          <a:p>
            <a:r>
              <a:rPr lang="en-US" dirty="0" smtClean="0">
                <a:solidFill>
                  <a:schemeClr val="tx2"/>
                </a:solidFill>
              </a:rPr>
              <a:t>Take it to Legal Before Signing</a:t>
            </a:r>
          </a:p>
          <a:p>
            <a:endParaRPr lang="en-US" dirty="0"/>
          </a:p>
        </p:txBody>
      </p:sp>
      <p:sp>
        <p:nvSpPr>
          <p:cNvPr id="47108" name="Rectangle 4"/>
          <p:cNvSpPr>
            <a:spLocks noChangeArrowheads="1"/>
          </p:cNvSpPr>
          <p:nvPr/>
        </p:nvSpPr>
        <p:spPr bwMode="auto">
          <a:xfrm>
            <a:off x="304800" y="2286000"/>
            <a:ext cx="8610600" cy="3810000"/>
          </a:xfrm>
          <a:prstGeom prst="rect">
            <a:avLst/>
          </a:prstGeom>
          <a:noFill/>
          <a:ln w="9525">
            <a:noFill/>
            <a:miter lim="800000"/>
            <a:headEnd/>
            <a:tailEnd/>
          </a:ln>
        </p:spPr>
        <p:txBody>
          <a:bodyPr/>
          <a:lstStyle/>
          <a:p>
            <a:pPr marL="342900" indent="-342900">
              <a:lnSpc>
                <a:spcPct val="90000"/>
              </a:lnSpc>
              <a:spcBef>
                <a:spcPct val="20000"/>
              </a:spcBef>
              <a:buFontTx/>
              <a:buChar char="•"/>
            </a:pPr>
            <a:endParaRPr lang="en-US" sz="3200" dirty="0">
              <a:solidFill>
                <a:schemeClr val="tx2"/>
              </a:solidFill>
            </a:endParaRPr>
          </a:p>
        </p:txBody>
      </p:sp>
      <p:sp>
        <p:nvSpPr>
          <p:cNvPr id="5" name="Slide Number Placeholder 10"/>
          <p:cNvSpPr txBox="1">
            <a:spLocks/>
          </p:cNvSpPr>
          <p:nvPr/>
        </p:nvSpPr>
        <p:spPr bwMode="auto">
          <a:xfrm>
            <a:off x="7239000" y="6400800"/>
            <a:ext cx="1905000" cy="457200"/>
          </a:xfrm>
          <a:prstGeom prst="rect">
            <a:avLst/>
          </a:prstGeom>
          <a:noFill/>
          <a:ln w="9525">
            <a:noFill/>
            <a:miter lim="800000"/>
            <a:headEnd/>
            <a:tailEnd/>
          </a:ln>
        </p:spPr>
        <p:txBody>
          <a:bodyPr/>
          <a:lstStyle/>
          <a:p>
            <a:pPr algn="ctr"/>
            <a:r>
              <a:rPr lang="en-US" sz="1200" dirty="0" smtClean="0"/>
              <a:t>7-</a:t>
            </a:r>
            <a:fld id="{76983DB8-42F6-4238-AABE-A50C94B53D3A}" type="slidenum">
              <a:rPr lang="en-US" sz="1200" smtClean="0"/>
              <a:pPr algn="ctr"/>
              <a:t>25</a:t>
            </a:fld>
            <a:endParaRPr lang="en-US" sz="12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528" fill="hold" grpId="0" nodeType="afterEffect">
                                  <p:stCondLst>
                                    <p:cond delay="0"/>
                                  </p:stCondLst>
                                  <p:childTnLst>
                                    <p:set>
                                      <p:cBhvr>
                                        <p:cTn id="6" dur="1" fill="hold">
                                          <p:stCondLst>
                                            <p:cond delay="0"/>
                                          </p:stCondLst>
                                        </p:cTn>
                                        <p:tgtEl>
                                          <p:spTgt spid="47106"/>
                                        </p:tgtEl>
                                        <p:attrNameLst>
                                          <p:attrName>style.visibility</p:attrName>
                                        </p:attrNameLst>
                                      </p:cBhvr>
                                      <p:to>
                                        <p:strVal val="visible"/>
                                      </p:to>
                                    </p:set>
                                    <p:anim calcmode="lin" valueType="num">
                                      <p:cBhvr>
                                        <p:cTn id="7" dur="500" fill="hold"/>
                                        <p:tgtEl>
                                          <p:spTgt spid="47106"/>
                                        </p:tgtEl>
                                        <p:attrNameLst>
                                          <p:attrName>ppt_w</p:attrName>
                                        </p:attrNameLst>
                                      </p:cBhvr>
                                      <p:tavLst>
                                        <p:tav tm="0">
                                          <p:val>
                                            <p:fltVal val="0"/>
                                          </p:val>
                                        </p:tav>
                                        <p:tav tm="100000">
                                          <p:val>
                                            <p:strVal val="#ppt_w"/>
                                          </p:val>
                                        </p:tav>
                                      </p:tavLst>
                                    </p:anim>
                                    <p:anim calcmode="lin" valueType="num">
                                      <p:cBhvr>
                                        <p:cTn id="8" dur="500" fill="hold"/>
                                        <p:tgtEl>
                                          <p:spTgt spid="47106"/>
                                        </p:tgtEl>
                                        <p:attrNameLst>
                                          <p:attrName>ppt_h</p:attrName>
                                        </p:attrNameLst>
                                      </p:cBhvr>
                                      <p:tavLst>
                                        <p:tav tm="0">
                                          <p:val>
                                            <p:fltVal val="0"/>
                                          </p:val>
                                        </p:tav>
                                        <p:tav tm="100000">
                                          <p:val>
                                            <p:strVal val="#ppt_h"/>
                                          </p:val>
                                        </p:tav>
                                      </p:tavLst>
                                    </p:anim>
                                    <p:anim calcmode="lin" valueType="num">
                                      <p:cBhvr>
                                        <p:cTn id="9" dur="500" fill="hold"/>
                                        <p:tgtEl>
                                          <p:spTgt spid="47106"/>
                                        </p:tgtEl>
                                        <p:attrNameLst>
                                          <p:attrName>ppt_x</p:attrName>
                                        </p:attrNameLst>
                                      </p:cBhvr>
                                      <p:tavLst>
                                        <p:tav tm="0">
                                          <p:val>
                                            <p:fltVal val="0.5"/>
                                          </p:val>
                                        </p:tav>
                                        <p:tav tm="100000">
                                          <p:val>
                                            <p:strVal val="#ppt_x"/>
                                          </p:val>
                                        </p:tav>
                                      </p:tavLst>
                                    </p:anim>
                                    <p:anim calcmode="lin" valueType="num">
                                      <p:cBhvr>
                                        <p:cTn id="10" dur="500" fill="hold"/>
                                        <p:tgtEl>
                                          <p:spTgt spid="47106"/>
                                        </p:tgtEl>
                                        <p:attrNameLst>
                                          <p:attrName>ppt_y</p:attrName>
                                        </p:attrNameLst>
                                      </p:cBhvr>
                                      <p:tavLst>
                                        <p:tav tm="0">
                                          <p:val>
                                            <p:fltVal val="0.5"/>
                                          </p:val>
                                        </p:tav>
                                        <p:tav tm="100000">
                                          <p:val>
                                            <p:strVal val="#ppt_y"/>
                                          </p:val>
                                        </p:tav>
                                      </p:tavLst>
                                    </p:anim>
                                  </p:childTnLst>
                                </p:cTn>
                              </p:par>
                            </p:childTnLst>
                          </p:cTn>
                        </p:par>
                        <p:par>
                          <p:cTn id="11" fill="hold">
                            <p:stCondLst>
                              <p:cond delay="500"/>
                            </p:stCondLst>
                            <p:childTnLst>
                              <p:par>
                                <p:cTn id="12" presetID="2" presetClass="entr" presetSubtype="8" fill="hold" grpId="0" nodeType="afterEffect" nodePh="1">
                                  <p:stCondLst>
                                    <p:cond delay="0"/>
                                  </p:stCondLst>
                                  <p:endCondLst>
                                    <p:cond evt="begin" delay="0">
                                      <p:tn val="12"/>
                                    </p:cond>
                                  </p:endCondLst>
                                  <p:childTnLst>
                                    <p:set>
                                      <p:cBhvr>
                                        <p:cTn id="13" dur="1" fill="hold">
                                          <p:stCondLst>
                                            <p:cond delay="0"/>
                                          </p:stCondLst>
                                        </p:cTn>
                                        <p:tgtEl>
                                          <p:spTgt spid="47108">
                                            <p:txEl>
                                              <p:pRg st="0" end="0"/>
                                            </p:txEl>
                                          </p:spTgt>
                                        </p:tgtEl>
                                        <p:attrNameLst>
                                          <p:attrName>style.visibility</p:attrName>
                                        </p:attrNameLst>
                                      </p:cBhvr>
                                      <p:to>
                                        <p:strVal val="visible"/>
                                      </p:to>
                                    </p:set>
                                    <p:anim calcmode="lin" valueType="num">
                                      <p:cBhvr additive="base">
                                        <p:cTn id="14" dur="500" fill="hold"/>
                                        <p:tgtEl>
                                          <p:spTgt spid="47108">
                                            <p:txEl>
                                              <p:pRg st="0" end="0"/>
                                            </p:txEl>
                                          </p:spTgt>
                                        </p:tgtEl>
                                        <p:attrNameLst>
                                          <p:attrName>ppt_x</p:attrName>
                                        </p:attrNameLst>
                                      </p:cBhvr>
                                      <p:tavLst>
                                        <p:tav tm="0">
                                          <p:val>
                                            <p:strVal val="0-#ppt_w/2"/>
                                          </p:val>
                                        </p:tav>
                                        <p:tav tm="100000">
                                          <p:val>
                                            <p:strVal val="#ppt_x"/>
                                          </p:val>
                                        </p:tav>
                                      </p:tavLst>
                                    </p:anim>
                                    <p:anim calcmode="lin" valueType="num">
                                      <p:cBhvr additive="base">
                                        <p:cTn id="15" dur="500" fill="hold"/>
                                        <p:tgtEl>
                                          <p:spTgt spid="47108">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106" grpId="0" autoUpdateAnimBg="0"/>
      <p:bldP spid="47108" grpId="0" build="p" autoUpdateAnimBg="0" advAuto="0"/>
    </p:bldLst>
  </p:timing>
</p:sld>
</file>

<file path=ppt/slides/slide2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4450" name="Rectangle 2"/>
          <p:cNvSpPr>
            <a:spLocks noGrp="1" noChangeArrowheads="1"/>
          </p:cNvSpPr>
          <p:nvPr>
            <p:ph type="title"/>
          </p:nvPr>
        </p:nvSpPr>
        <p:spPr/>
        <p:txBody>
          <a:bodyPr/>
          <a:lstStyle/>
          <a:p>
            <a:pPr eaLnBrk="1" hangingPunct="1"/>
            <a:r>
              <a:rPr lang="en-US" b="1" smtClean="0"/>
              <a:t>LEASING CONSIDERATIONS</a:t>
            </a:r>
            <a:endParaRPr lang="en-US" smtClean="0"/>
          </a:p>
        </p:txBody>
      </p:sp>
      <p:sp>
        <p:nvSpPr>
          <p:cNvPr id="104451" name="Rectangle 3"/>
          <p:cNvSpPr>
            <a:spLocks noGrp="1" noChangeArrowheads="1"/>
          </p:cNvSpPr>
          <p:nvPr>
            <p:ph idx="1"/>
          </p:nvPr>
        </p:nvSpPr>
        <p:spPr/>
        <p:txBody>
          <a:bodyPr/>
          <a:lstStyle/>
          <a:p>
            <a:pPr eaLnBrk="1" hangingPunct="1">
              <a:lnSpc>
                <a:spcPct val="90000"/>
              </a:lnSpc>
            </a:pPr>
            <a:r>
              <a:rPr lang="en-US" sz="3600" dirty="0" smtClean="0">
                <a:solidFill>
                  <a:schemeClr val="tx2"/>
                </a:solidFill>
              </a:rPr>
              <a:t>Limited Mileage</a:t>
            </a:r>
          </a:p>
          <a:p>
            <a:r>
              <a:rPr lang="en-US" sz="3600" dirty="0" smtClean="0">
                <a:solidFill>
                  <a:schemeClr val="tx2"/>
                </a:solidFill>
              </a:rPr>
              <a:t>Can’t Customize</a:t>
            </a:r>
          </a:p>
          <a:p>
            <a:r>
              <a:rPr lang="en-US" sz="3600" dirty="0" smtClean="0">
                <a:solidFill>
                  <a:schemeClr val="tx2"/>
                </a:solidFill>
              </a:rPr>
              <a:t>Never Own The Car</a:t>
            </a:r>
          </a:p>
          <a:p>
            <a:r>
              <a:rPr lang="en-US" sz="3600" dirty="0" smtClean="0">
                <a:solidFill>
                  <a:schemeClr val="tx2"/>
                </a:solidFill>
              </a:rPr>
              <a:t>Limits on Relocation</a:t>
            </a:r>
          </a:p>
          <a:p>
            <a:r>
              <a:rPr lang="en-US" sz="3600" dirty="0" smtClean="0">
                <a:solidFill>
                  <a:schemeClr val="tx2"/>
                </a:solidFill>
              </a:rPr>
              <a:t>Higher Insurance Costs</a:t>
            </a:r>
          </a:p>
          <a:p>
            <a:pPr eaLnBrk="1" hangingPunct="1">
              <a:lnSpc>
                <a:spcPct val="90000"/>
              </a:lnSpc>
            </a:pPr>
            <a:endParaRPr lang="en-US" sz="3600" dirty="0" smtClean="0">
              <a:solidFill>
                <a:schemeClr val="tx2"/>
              </a:solidFill>
            </a:endParaRPr>
          </a:p>
        </p:txBody>
      </p:sp>
      <p:sp>
        <p:nvSpPr>
          <p:cNvPr id="104452" name="Rectangle 4"/>
          <p:cNvSpPr>
            <a:spLocks noChangeArrowheads="1"/>
          </p:cNvSpPr>
          <p:nvPr/>
        </p:nvSpPr>
        <p:spPr bwMode="auto">
          <a:xfrm>
            <a:off x="922338" y="2632075"/>
            <a:ext cx="7772400" cy="1828800"/>
          </a:xfrm>
          <a:prstGeom prst="rect">
            <a:avLst/>
          </a:prstGeom>
          <a:noFill/>
          <a:ln w="9525">
            <a:noFill/>
            <a:miter lim="800000"/>
            <a:headEnd/>
            <a:tailEnd/>
          </a:ln>
        </p:spPr>
        <p:txBody>
          <a:bodyPr/>
          <a:lstStyle/>
          <a:p>
            <a:pPr marL="342900" indent="-342900">
              <a:spcBef>
                <a:spcPct val="20000"/>
              </a:spcBef>
              <a:buFontTx/>
              <a:buChar char="•"/>
            </a:pPr>
            <a:endParaRPr lang="en-US" sz="3600" dirty="0">
              <a:solidFill>
                <a:schemeClr val="tx2"/>
              </a:solidFill>
            </a:endParaRPr>
          </a:p>
        </p:txBody>
      </p:sp>
      <p:sp>
        <p:nvSpPr>
          <p:cNvPr id="6" name="Slide Number Placeholder 10"/>
          <p:cNvSpPr txBox="1">
            <a:spLocks/>
          </p:cNvSpPr>
          <p:nvPr/>
        </p:nvSpPr>
        <p:spPr bwMode="auto">
          <a:xfrm>
            <a:off x="7239000" y="6400800"/>
            <a:ext cx="1905000" cy="457200"/>
          </a:xfrm>
          <a:prstGeom prst="rect">
            <a:avLst/>
          </a:prstGeom>
          <a:noFill/>
          <a:ln w="9525">
            <a:noFill/>
            <a:miter lim="800000"/>
            <a:headEnd/>
            <a:tailEnd/>
          </a:ln>
        </p:spPr>
        <p:txBody>
          <a:bodyPr/>
          <a:lstStyle/>
          <a:p>
            <a:pPr algn="ctr"/>
            <a:r>
              <a:rPr lang="en-US" sz="1200" dirty="0" smtClean="0"/>
              <a:t>7-</a:t>
            </a:r>
            <a:fld id="{76983DB8-42F6-4238-AABE-A50C94B53D3A}" type="slidenum">
              <a:rPr lang="en-US" sz="1200" smtClean="0"/>
              <a:pPr algn="ctr"/>
              <a:t>26</a:t>
            </a:fld>
            <a:endParaRPr lang="en-US" sz="12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528" fill="hold" grpId="0" nodeType="afterEffect">
                                  <p:stCondLst>
                                    <p:cond delay="0"/>
                                  </p:stCondLst>
                                  <p:childTnLst>
                                    <p:set>
                                      <p:cBhvr>
                                        <p:cTn id="6" dur="1" fill="hold">
                                          <p:stCondLst>
                                            <p:cond delay="0"/>
                                          </p:stCondLst>
                                        </p:cTn>
                                        <p:tgtEl>
                                          <p:spTgt spid="104450"/>
                                        </p:tgtEl>
                                        <p:attrNameLst>
                                          <p:attrName>style.visibility</p:attrName>
                                        </p:attrNameLst>
                                      </p:cBhvr>
                                      <p:to>
                                        <p:strVal val="visible"/>
                                      </p:to>
                                    </p:set>
                                    <p:anim calcmode="lin" valueType="num">
                                      <p:cBhvr>
                                        <p:cTn id="7" dur="500" fill="hold"/>
                                        <p:tgtEl>
                                          <p:spTgt spid="104450"/>
                                        </p:tgtEl>
                                        <p:attrNameLst>
                                          <p:attrName>ppt_w</p:attrName>
                                        </p:attrNameLst>
                                      </p:cBhvr>
                                      <p:tavLst>
                                        <p:tav tm="0">
                                          <p:val>
                                            <p:fltVal val="0"/>
                                          </p:val>
                                        </p:tav>
                                        <p:tav tm="100000">
                                          <p:val>
                                            <p:strVal val="#ppt_w"/>
                                          </p:val>
                                        </p:tav>
                                      </p:tavLst>
                                    </p:anim>
                                    <p:anim calcmode="lin" valueType="num">
                                      <p:cBhvr>
                                        <p:cTn id="8" dur="500" fill="hold"/>
                                        <p:tgtEl>
                                          <p:spTgt spid="104450"/>
                                        </p:tgtEl>
                                        <p:attrNameLst>
                                          <p:attrName>ppt_h</p:attrName>
                                        </p:attrNameLst>
                                      </p:cBhvr>
                                      <p:tavLst>
                                        <p:tav tm="0">
                                          <p:val>
                                            <p:fltVal val="0"/>
                                          </p:val>
                                        </p:tav>
                                        <p:tav tm="100000">
                                          <p:val>
                                            <p:strVal val="#ppt_h"/>
                                          </p:val>
                                        </p:tav>
                                      </p:tavLst>
                                    </p:anim>
                                    <p:anim calcmode="lin" valueType="num">
                                      <p:cBhvr>
                                        <p:cTn id="9" dur="500" fill="hold"/>
                                        <p:tgtEl>
                                          <p:spTgt spid="104450"/>
                                        </p:tgtEl>
                                        <p:attrNameLst>
                                          <p:attrName>ppt_x</p:attrName>
                                        </p:attrNameLst>
                                      </p:cBhvr>
                                      <p:tavLst>
                                        <p:tav tm="0">
                                          <p:val>
                                            <p:fltVal val="0.5"/>
                                          </p:val>
                                        </p:tav>
                                        <p:tav tm="100000">
                                          <p:val>
                                            <p:strVal val="#ppt_x"/>
                                          </p:val>
                                        </p:tav>
                                      </p:tavLst>
                                    </p:anim>
                                    <p:anim calcmode="lin" valueType="num">
                                      <p:cBhvr>
                                        <p:cTn id="10" dur="500" fill="hold"/>
                                        <p:tgtEl>
                                          <p:spTgt spid="104450"/>
                                        </p:tgtEl>
                                        <p:attrNameLst>
                                          <p:attrName>ppt_y</p:attrName>
                                        </p:attrNameLst>
                                      </p:cBhvr>
                                      <p:tavLst>
                                        <p:tav tm="0">
                                          <p:val>
                                            <p:fltVal val="0.5"/>
                                          </p:val>
                                        </p:tav>
                                        <p:tav tm="100000">
                                          <p:val>
                                            <p:strVal val="#ppt_y"/>
                                          </p:val>
                                        </p:tav>
                                      </p:tavLst>
                                    </p:anim>
                                  </p:childTnLst>
                                </p:cTn>
                              </p:par>
                            </p:childTnLst>
                          </p:cTn>
                        </p:par>
                        <p:par>
                          <p:cTn id="11" fill="hold">
                            <p:stCondLst>
                              <p:cond delay="500"/>
                            </p:stCondLst>
                            <p:childTnLst>
                              <p:par>
                                <p:cTn id="12" presetID="2" presetClass="entr" presetSubtype="8" fill="hold" grpId="0" nodeType="afterEffect">
                                  <p:stCondLst>
                                    <p:cond delay="0"/>
                                  </p:stCondLst>
                                  <p:childTnLst>
                                    <p:set>
                                      <p:cBhvr>
                                        <p:cTn id="13" dur="1" fill="hold">
                                          <p:stCondLst>
                                            <p:cond delay="0"/>
                                          </p:stCondLst>
                                        </p:cTn>
                                        <p:tgtEl>
                                          <p:spTgt spid="104451">
                                            <p:txEl>
                                              <p:pRg st="0" end="0"/>
                                            </p:txEl>
                                          </p:spTgt>
                                        </p:tgtEl>
                                        <p:attrNameLst>
                                          <p:attrName>style.visibility</p:attrName>
                                        </p:attrNameLst>
                                      </p:cBhvr>
                                      <p:to>
                                        <p:strVal val="visible"/>
                                      </p:to>
                                    </p:set>
                                    <p:anim calcmode="lin" valueType="num">
                                      <p:cBhvr additive="base">
                                        <p:cTn id="14" dur="500" fill="hold"/>
                                        <p:tgtEl>
                                          <p:spTgt spid="104451">
                                            <p:txEl>
                                              <p:pRg st="0" end="0"/>
                                            </p:txEl>
                                          </p:spTgt>
                                        </p:tgtEl>
                                        <p:attrNameLst>
                                          <p:attrName>ppt_x</p:attrName>
                                        </p:attrNameLst>
                                      </p:cBhvr>
                                      <p:tavLst>
                                        <p:tav tm="0">
                                          <p:val>
                                            <p:strVal val="0-#ppt_w/2"/>
                                          </p:val>
                                        </p:tav>
                                        <p:tav tm="100000">
                                          <p:val>
                                            <p:strVal val="#ppt_x"/>
                                          </p:val>
                                        </p:tav>
                                      </p:tavLst>
                                    </p:anim>
                                    <p:anim calcmode="lin" valueType="num">
                                      <p:cBhvr additive="base">
                                        <p:cTn id="15" dur="500" fill="hold"/>
                                        <p:tgtEl>
                                          <p:spTgt spid="104451">
                                            <p:txEl>
                                              <p:pRg st="0" end="0"/>
                                            </p:txEl>
                                          </p:spTgt>
                                        </p:tgtEl>
                                        <p:attrNameLst>
                                          <p:attrName>ppt_y</p:attrName>
                                        </p:attrNameLst>
                                      </p:cBhvr>
                                      <p:tavLst>
                                        <p:tav tm="0">
                                          <p:val>
                                            <p:strVal val="#ppt_y"/>
                                          </p:val>
                                        </p:tav>
                                        <p:tav tm="100000">
                                          <p:val>
                                            <p:strVal val="#ppt_y"/>
                                          </p:val>
                                        </p:tav>
                                      </p:tavLst>
                                    </p:anim>
                                  </p:childTnLst>
                                </p:cTn>
                              </p:par>
                            </p:childTnLst>
                          </p:cTn>
                        </p:par>
                        <p:par>
                          <p:cTn id="16" fill="hold">
                            <p:stCondLst>
                              <p:cond delay="1000"/>
                            </p:stCondLst>
                            <p:childTnLst>
                              <p:par>
                                <p:cTn id="17" presetID="2" presetClass="entr" presetSubtype="8" fill="hold" grpId="0" nodeType="afterEffect">
                                  <p:stCondLst>
                                    <p:cond delay="0"/>
                                  </p:stCondLst>
                                  <p:childTnLst>
                                    <p:set>
                                      <p:cBhvr>
                                        <p:cTn id="18" dur="1" fill="hold">
                                          <p:stCondLst>
                                            <p:cond delay="0"/>
                                          </p:stCondLst>
                                        </p:cTn>
                                        <p:tgtEl>
                                          <p:spTgt spid="104451">
                                            <p:txEl>
                                              <p:pRg st="1" end="1"/>
                                            </p:txEl>
                                          </p:spTgt>
                                        </p:tgtEl>
                                        <p:attrNameLst>
                                          <p:attrName>style.visibility</p:attrName>
                                        </p:attrNameLst>
                                      </p:cBhvr>
                                      <p:to>
                                        <p:strVal val="visible"/>
                                      </p:to>
                                    </p:set>
                                    <p:anim calcmode="lin" valueType="num">
                                      <p:cBhvr additive="base">
                                        <p:cTn id="19" dur="500" fill="hold"/>
                                        <p:tgtEl>
                                          <p:spTgt spid="104451">
                                            <p:txEl>
                                              <p:pRg st="1" end="1"/>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104451">
                                            <p:txEl>
                                              <p:pRg st="1" end="1"/>
                                            </p:txEl>
                                          </p:spTgt>
                                        </p:tgtEl>
                                        <p:attrNameLst>
                                          <p:attrName>ppt_y</p:attrName>
                                        </p:attrNameLst>
                                      </p:cBhvr>
                                      <p:tavLst>
                                        <p:tav tm="0">
                                          <p:val>
                                            <p:strVal val="#ppt_y"/>
                                          </p:val>
                                        </p:tav>
                                        <p:tav tm="100000">
                                          <p:val>
                                            <p:strVal val="#ppt_y"/>
                                          </p:val>
                                        </p:tav>
                                      </p:tavLst>
                                    </p:anim>
                                  </p:childTnLst>
                                </p:cTn>
                              </p:par>
                            </p:childTnLst>
                          </p:cTn>
                        </p:par>
                        <p:par>
                          <p:cTn id="21" fill="hold">
                            <p:stCondLst>
                              <p:cond delay="1500"/>
                            </p:stCondLst>
                            <p:childTnLst>
                              <p:par>
                                <p:cTn id="22" presetID="2" presetClass="entr" presetSubtype="8" fill="hold" grpId="0" nodeType="afterEffect">
                                  <p:stCondLst>
                                    <p:cond delay="0"/>
                                  </p:stCondLst>
                                  <p:childTnLst>
                                    <p:set>
                                      <p:cBhvr>
                                        <p:cTn id="23" dur="1" fill="hold">
                                          <p:stCondLst>
                                            <p:cond delay="0"/>
                                          </p:stCondLst>
                                        </p:cTn>
                                        <p:tgtEl>
                                          <p:spTgt spid="104451">
                                            <p:txEl>
                                              <p:pRg st="2" end="2"/>
                                            </p:txEl>
                                          </p:spTgt>
                                        </p:tgtEl>
                                        <p:attrNameLst>
                                          <p:attrName>style.visibility</p:attrName>
                                        </p:attrNameLst>
                                      </p:cBhvr>
                                      <p:to>
                                        <p:strVal val="visible"/>
                                      </p:to>
                                    </p:set>
                                    <p:anim calcmode="lin" valueType="num">
                                      <p:cBhvr additive="base">
                                        <p:cTn id="24" dur="500" fill="hold"/>
                                        <p:tgtEl>
                                          <p:spTgt spid="104451">
                                            <p:txEl>
                                              <p:pRg st="2" end="2"/>
                                            </p:txEl>
                                          </p:spTgt>
                                        </p:tgtEl>
                                        <p:attrNameLst>
                                          <p:attrName>ppt_x</p:attrName>
                                        </p:attrNameLst>
                                      </p:cBhvr>
                                      <p:tavLst>
                                        <p:tav tm="0">
                                          <p:val>
                                            <p:strVal val="0-#ppt_w/2"/>
                                          </p:val>
                                        </p:tav>
                                        <p:tav tm="100000">
                                          <p:val>
                                            <p:strVal val="#ppt_x"/>
                                          </p:val>
                                        </p:tav>
                                      </p:tavLst>
                                    </p:anim>
                                    <p:anim calcmode="lin" valueType="num">
                                      <p:cBhvr additive="base">
                                        <p:cTn id="25" dur="500" fill="hold"/>
                                        <p:tgtEl>
                                          <p:spTgt spid="104451">
                                            <p:txEl>
                                              <p:pRg st="2" end="2"/>
                                            </p:txEl>
                                          </p:spTgt>
                                        </p:tgtEl>
                                        <p:attrNameLst>
                                          <p:attrName>ppt_y</p:attrName>
                                        </p:attrNameLst>
                                      </p:cBhvr>
                                      <p:tavLst>
                                        <p:tav tm="0">
                                          <p:val>
                                            <p:strVal val="#ppt_y"/>
                                          </p:val>
                                        </p:tav>
                                        <p:tav tm="100000">
                                          <p:val>
                                            <p:strVal val="#ppt_y"/>
                                          </p:val>
                                        </p:tav>
                                      </p:tavLst>
                                    </p:anim>
                                  </p:childTnLst>
                                </p:cTn>
                              </p:par>
                            </p:childTnLst>
                          </p:cTn>
                        </p:par>
                        <p:par>
                          <p:cTn id="26" fill="hold">
                            <p:stCondLst>
                              <p:cond delay="2000"/>
                            </p:stCondLst>
                            <p:childTnLst>
                              <p:par>
                                <p:cTn id="27" presetID="2" presetClass="entr" presetSubtype="8" fill="hold" grpId="0" nodeType="afterEffect">
                                  <p:stCondLst>
                                    <p:cond delay="0"/>
                                  </p:stCondLst>
                                  <p:childTnLst>
                                    <p:set>
                                      <p:cBhvr>
                                        <p:cTn id="28" dur="1" fill="hold">
                                          <p:stCondLst>
                                            <p:cond delay="0"/>
                                          </p:stCondLst>
                                        </p:cTn>
                                        <p:tgtEl>
                                          <p:spTgt spid="104451">
                                            <p:txEl>
                                              <p:pRg st="3" end="3"/>
                                            </p:txEl>
                                          </p:spTgt>
                                        </p:tgtEl>
                                        <p:attrNameLst>
                                          <p:attrName>style.visibility</p:attrName>
                                        </p:attrNameLst>
                                      </p:cBhvr>
                                      <p:to>
                                        <p:strVal val="visible"/>
                                      </p:to>
                                    </p:set>
                                    <p:anim calcmode="lin" valueType="num">
                                      <p:cBhvr additive="base">
                                        <p:cTn id="29" dur="500" fill="hold"/>
                                        <p:tgtEl>
                                          <p:spTgt spid="104451">
                                            <p:txEl>
                                              <p:pRg st="3" end="3"/>
                                            </p:txEl>
                                          </p:spTgt>
                                        </p:tgtEl>
                                        <p:attrNameLst>
                                          <p:attrName>ppt_x</p:attrName>
                                        </p:attrNameLst>
                                      </p:cBhvr>
                                      <p:tavLst>
                                        <p:tav tm="0">
                                          <p:val>
                                            <p:strVal val="0-#ppt_w/2"/>
                                          </p:val>
                                        </p:tav>
                                        <p:tav tm="100000">
                                          <p:val>
                                            <p:strVal val="#ppt_x"/>
                                          </p:val>
                                        </p:tav>
                                      </p:tavLst>
                                    </p:anim>
                                    <p:anim calcmode="lin" valueType="num">
                                      <p:cBhvr additive="base">
                                        <p:cTn id="30" dur="500" fill="hold"/>
                                        <p:tgtEl>
                                          <p:spTgt spid="104451">
                                            <p:txEl>
                                              <p:pRg st="3" end="3"/>
                                            </p:txEl>
                                          </p:spTgt>
                                        </p:tgtEl>
                                        <p:attrNameLst>
                                          <p:attrName>ppt_y</p:attrName>
                                        </p:attrNameLst>
                                      </p:cBhvr>
                                      <p:tavLst>
                                        <p:tav tm="0">
                                          <p:val>
                                            <p:strVal val="#ppt_y"/>
                                          </p:val>
                                        </p:tav>
                                        <p:tav tm="100000">
                                          <p:val>
                                            <p:strVal val="#ppt_y"/>
                                          </p:val>
                                        </p:tav>
                                      </p:tavLst>
                                    </p:anim>
                                  </p:childTnLst>
                                </p:cTn>
                              </p:par>
                            </p:childTnLst>
                          </p:cTn>
                        </p:par>
                        <p:par>
                          <p:cTn id="31" fill="hold">
                            <p:stCondLst>
                              <p:cond delay="2500"/>
                            </p:stCondLst>
                            <p:childTnLst>
                              <p:par>
                                <p:cTn id="32" presetID="2" presetClass="entr" presetSubtype="8" fill="hold" grpId="0" nodeType="afterEffect">
                                  <p:stCondLst>
                                    <p:cond delay="0"/>
                                  </p:stCondLst>
                                  <p:childTnLst>
                                    <p:set>
                                      <p:cBhvr>
                                        <p:cTn id="33" dur="1" fill="hold">
                                          <p:stCondLst>
                                            <p:cond delay="0"/>
                                          </p:stCondLst>
                                        </p:cTn>
                                        <p:tgtEl>
                                          <p:spTgt spid="104451">
                                            <p:txEl>
                                              <p:pRg st="4" end="4"/>
                                            </p:txEl>
                                          </p:spTgt>
                                        </p:tgtEl>
                                        <p:attrNameLst>
                                          <p:attrName>style.visibility</p:attrName>
                                        </p:attrNameLst>
                                      </p:cBhvr>
                                      <p:to>
                                        <p:strVal val="visible"/>
                                      </p:to>
                                    </p:set>
                                    <p:anim calcmode="lin" valueType="num">
                                      <p:cBhvr additive="base">
                                        <p:cTn id="34" dur="500" fill="hold"/>
                                        <p:tgtEl>
                                          <p:spTgt spid="104451">
                                            <p:txEl>
                                              <p:pRg st="4" end="4"/>
                                            </p:txEl>
                                          </p:spTgt>
                                        </p:tgtEl>
                                        <p:attrNameLst>
                                          <p:attrName>ppt_x</p:attrName>
                                        </p:attrNameLst>
                                      </p:cBhvr>
                                      <p:tavLst>
                                        <p:tav tm="0">
                                          <p:val>
                                            <p:strVal val="0-#ppt_w/2"/>
                                          </p:val>
                                        </p:tav>
                                        <p:tav tm="100000">
                                          <p:val>
                                            <p:strVal val="#ppt_x"/>
                                          </p:val>
                                        </p:tav>
                                      </p:tavLst>
                                    </p:anim>
                                    <p:anim calcmode="lin" valueType="num">
                                      <p:cBhvr additive="base">
                                        <p:cTn id="35" dur="500" fill="hold"/>
                                        <p:tgtEl>
                                          <p:spTgt spid="104451">
                                            <p:txEl>
                                              <p:pRg st="4" end="4"/>
                                            </p:txEl>
                                          </p:spTgt>
                                        </p:tgtEl>
                                        <p:attrNameLst>
                                          <p:attrName>ppt_y</p:attrName>
                                        </p:attrNameLst>
                                      </p:cBhvr>
                                      <p:tavLst>
                                        <p:tav tm="0">
                                          <p:val>
                                            <p:strVal val="#ppt_y"/>
                                          </p:val>
                                        </p:tav>
                                        <p:tav tm="100000">
                                          <p:val>
                                            <p:strVal val="#ppt_y"/>
                                          </p:val>
                                        </p:tav>
                                      </p:tavLst>
                                    </p:anim>
                                  </p:childTnLst>
                                </p:cTn>
                              </p:par>
                            </p:childTnLst>
                          </p:cTn>
                        </p:par>
                        <p:par>
                          <p:cTn id="36" fill="hold">
                            <p:stCondLst>
                              <p:cond delay="3000"/>
                            </p:stCondLst>
                            <p:childTnLst>
                              <p:par>
                                <p:cTn id="37" presetID="2" presetClass="entr" presetSubtype="8" fill="hold" grpId="0" nodeType="afterEffect" nodePh="1">
                                  <p:stCondLst>
                                    <p:cond delay="0"/>
                                  </p:stCondLst>
                                  <p:endCondLst>
                                    <p:cond evt="begin" delay="0">
                                      <p:tn val="37"/>
                                    </p:cond>
                                  </p:endCondLst>
                                  <p:childTnLst>
                                    <p:set>
                                      <p:cBhvr>
                                        <p:cTn id="38" dur="1" fill="hold">
                                          <p:stCondLst>
                                            <p:cond delay="0"/>
                                          </p:stCondLst>
                                        </p:cTn>
                                        <p:tgtEl>
                                          <p:spTgt spid="104452">
                                            <p:txEl>
                                              <p:pRg st="0" end="0"/>
                                            </p:txEl>
                                          </p:spTgt>
                                        </p:tgtEl>
                                        <p:attrNameLst>
                                          <p:attrName>style.visibility</p:attrName>
                                        </p:attrNameLst>
                                      </p:cBhvr>
                                      <p:to>
                                        <p:strVal val="visible"/>
                                      </p:to>
                                    </p:set>
                                    <p:anim calcmode="lin" valueType="num">
                                      <p:cBhvr additive="base">
                                        <p:cTn id="39" dur="500" fill="hold"/>
                                        <p:tgtEl>
                                          <p:spTgt spid="104452">
                                            <p:txEl>
                                              <p:pRg st="0" end="0"/>
                                            </p:txEl>
                                          </p:spTgt>
                                        </p:tgtEl>
                                        <p:attrNameLst>
                                          <p:attrName>ppt_x</p:attrName>
                                        </p:attrNameLst>
                                      </p:cBhvr>
                                      <p:tavLst>
                                        <p:tav tm="0">
                                          <p:val>
                                            <p:strVal val="0-#ppt_w/2"/>
                                          </p:val>
                                        </p:tav>
                                        <p:tav tm="100000">
                                          <p:val>
                                            <p:strVal val="#ppt_x"/>
                                          </p:val>
                                        </p:tav>
                                      </p:tavLst>
                                    </p:anim>
                                    <p:anim calcmode="lin" valueType="num">
                                      <p:cBhvr additive="base">
                                        <p:cTn id="40" dur="500" fill="hold"/>
                                        <p:tgtEl>
                                          <p:spTgt spid="104452">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4450" grpId="0" autoUpdateAnimBg="0"/>
      <p:bldP spid="104451" grpId="0" build="p" autoUpdateAnimBg="0" advAuto="0"/>
      <p:bldP spid="104452" grpId="0" build="p" autoUpdateAnimBg="0" advAuto="0"/>
    </p:bldLst>
  </p:timing>
</p:sld>
</file>

<file path=ppt/slides/slide2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6498" name="Rectangle 2"/>
          <p:cNvSpPr>
            <a:spLocks noGrp="1" noChangeArrowheads="1"/>
          </p:cNvSpPr>
          <p:nvPr>
            <p:ph type="title"/>
          </p:nvPr>
        </p:nvSpPr>
        <p:spPr/>
        <p:txBody>
          <a:bodyPr/>
          <a:lstStyle/>
          <a:p>
            <a:pPr eaLnBrk="1" hangingPunct="1"/>
            <a:r>
              <a:rPr lang="en-US" b="1" smtClean="0"/>
              <a:t>NEGOTIATING A LEASE</a:t>
            </a:r>
            <a:endParaRPr lang="en-US" smtClean="0"/>
          </a:p>
        </p:txBody>
      </p:sp>
      <p:sp>
        <p:nvSpPr>
          <p:cNvPr id="106499" name="Rectangle 3"/>
          <p:cNvSpPr>
            <a:spLocks noGrp="1" noChangeArrowheads="1"/>
          </p:cNvSpPr>
          <p:nvPr>
            <p:ph idx="1"/>
          </p:nvPr>
        </p:nvSpPr>
        <p:spPr/>
        <p:txBody>
          <a:bodyPr/>
          <a:lstStyle/>
          <a:p>
            <a:pPr eaLnBrk="1" hangingPunct="1">
              <a:lnSpc>
                <a:spcPct val="90000"/>
              </a:lnSpc>
            </a:pPr>
            <a:r>
              <a:rPr lang="en-US" sz="3600" dirty="0" smtClean="0">
                <a:solidFill>
                  <a:schemeClr val="tx2"/>
                </a:solidFill>
              </a:rPr>
              <a:t>Bargain on Price</a:t>
            </a:r>
          </a:p>
          <a:p>
            <a:r>
              <a:rPr lang="en-US" sz="3600" dirty="0" smtClean="0">
                <a:solidFill>
                  <a:schemeClr val="tx2"/>
                </a:solidFill>
              </a:rPr>
              <a:t>Bargain on Mileage</a:t>
            </a:r>
          </a:p>
          <a:p>
            <a:r>
              <a:rPr lang="en-US" sz="3600" dirty="0" smtClean="0">
                <a:solidFill>
                  <a:schemeClr val="tx2"/>
                </a:solidFill>
              </a:rPr>
              <a:t>Pay Fees Up Front</a:t>
            </a:r>
          </a:p>
          <a:p>
            <a:r>
              <a:rPr lang="en-US" sz="3600" dirty="0" smtClean="0">
                <a:solidFill>
                  <a:schemeClr val="tx2"/>
                </a:solidFill>
              </a:rPr>
              <a:t>Understand Your Lease</a:t>
            </a:r>
          </a:p>
          <a:p>
            <a:r>
              <a:rPr lang="en-US" sz="3600" dirty="0" smtClean="0">
                <a:solidFill>
                  <a:schemeClr val="tx2"/>
                </a:solidFill>
              </a:rPr>
              <a:t>Have Legal Review Contract</a:t>
            </a:r>
          </a:p>
          <a:p>
            <a:pPr eaLnBrk="1" hangingPunct="1">
              <a:lnSpc>
                <a:spcPct val="90000"/>
              </a:lnSpc>
            </a:pPr>
            <a:endParaRPr lang="en-US" sz="3600" dirty="0" smtClean="0">
              <a:solidFill>
                <a:schemeClr val="tx2"/>
              </a:solidFill>
            </a:endParaRPr>
          </a:p>
        </p:txBody>
      </p:sp>
      <p:sp>
        <p:nvSpPr>
          <p:cNvPr id="106500" name="Rectangle 4"/>
          <p:cNvSpPr>
            <a:spLocks noChangeArrowheads="1"/>
          </p:cNvSpPr>
          <p:nvPr/>
        </p:nvSpPr>
        <p:spPr bwMode="auto">
          <a:xfrm>
            <a:off x="914400" y="2590800"/>
            <a:ext cx="7772400" cy="2286000"/>
          </a:xfrm>
          <a:prstGeom prst="rect">
            <a:avLst/>
          </a:prstGeom>
          <a:noFill/>
          <a:ln w="9525">
            <a:noFill/>
            <a:miter lim="800000"/>
            <a:headEnd/>
            <a:tailEnd/>
          </a:ln>
        </p:spPr>
        <p:txBody>
          <a:bodyPr/>
          <a:lstStyle/>
          <a:p>
            <a:pPr marL="342900" indent="-342900">
              <a:spcBef>
                <a:spcPct val="20000"/>
              </a:spcBef>
              <a:buFontTx/>
              <a:buChar char="•"/>
            </a:pPr>
            <a:endParaRPr lang="en-US" sz="3600" dirty="0">
              <a:solidFill>
                <a:schemeClr val="tx2"/>
              </a:solidFill>
            </a:endParaRPr>
          </a:p>
        </p:txBody>
      </p:sp>
      <p:sp>
        <p:nvSpPr>
          <p:cNvPr id="6" name="Slide Number Placeholder 10"/>
          <p:cNvSpPr txBox="1">
            <a:spLocks/>
          </p:cNvSpPr>
          <p:nvPr/>
        </p:nvSpPr>
        <p:spPr bwMode="auto">
          <a:xfrm>
            <a:off x="7239000" y="6400800"/>
            <a:ext cx="1905000" cy="457200"/>
          </a:xfrm>
          <a:prstGeom prst="rect">
            <a:avLst/>
          </a:prstGeom>
          <a:noFill/>
          <a:ln w="9525">
            <a:noFill/>
            <a:miter lim="800000"/>
            <a:headEnd/>
            <a:tailEnd/>
          </a:ln>
        </p:spPr>
        <p:txBody>
          <a:bodyPr/>
          <a:lstStyle/>
          <a:p>
            <a:pPr algn="ctr"/>
            <a:r>
              <a:rPr lang="en-US" sz="1200" dirty="0" smtClean="0"/>
              <a:t>7-</a:t>
            </a:r>
            <a:fld id="{76983DB8-42F6-4238-AABE-A50C94B53D3A}" type="slidenum">
              <a:rPr lang="en-US" sz="1200" smtClean="0"/>
              <a:pPr algn="ctr"/>
              <a:t>27</a:t>
            </a:fld>
            <a:endParaRPr lang="en-US" sz="12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528" fill="hold" grpId="0" nodeType="afterEffect">
                                  <p:stCondLst>
                                    <p:cond delay="0"/>
                                  </p:stCondLst>
                                  <p:childTnLst>
                                    <p:set>
                                      <p:cBhvr>
                                        <p:cTn id="6" dur="1" fill="hold">
                                          <p:stCondLst>
                                            <p:cond delay="0"/>
                                          </p:stCondLst>
                                        </p:cTn>
                                        <p:tgtEl>
                                          <p:spTgt spid="106498"/>
                                        </p:tgtEl>
                                        <p:attrNameLst>
                                          <p:attrName>style.visibility</p:attrName>
                                        </p:attrNameLst>
                                      </p:cBhvr>
                                      <p:to>
                                        <p:strVal val="visible"/>
                                      </p:to>
                                    </p:set>
                                    <p:anim calcmode="lin" valueType="num">
                                      <p:cBhvr>
                                        <p:cTn id="7" dur="500" fill="hold"/>
                                        <p:tgtEl>
                                          <p:spTgt spid="106498"/>
                                        </p:tgtEl>
                                        <p:attrNameLst>
                                          <p:attrName>ppt_w</p:attrName>
                                        </p:attrNameLst>
                                      </p:cBhvr>
                                      <p:tavLst>
                                        <p:tav tm="0">
                                          <p:val>
                                            <p:fltVal val="0"/>
                                          </p:val>
                                        </p:tav>
                                        <p:tav tm="100000">
                                          <p:val>
                                            <p:strVal val="#ppt_w"/>
                                          </p:val>
                                        </p:tav>
                                      </p:tavLst>
                                    </p:anim>
                                    <p:anim calcmode="lin" valueType="num">
                                      <p:cBhvr>
                                        <p:cTn id="8" dur="500" fill="hold"/>
                                        <p:tgtEl>
                                          <p:spTgt spid="106498"/>
                                        </p:tgtEl>
                                        <p:attrNameLst>
                                          <p:attrName>ppt_h</p:attrName>
                                        </p:attrNameLst>
                                      </p:cBhvr>
                                      <p:tavLst>
                                        <p:tav tm="0">
                                          <p:val>
                                            <p:fltVal val="0"/>
                                          </p:val>
                                        </p:tav>
                                        <p:tav tm="100000">
                                          <p:val>
                                            <p:strVal val="#ppt_h"/>
                                          </p:val>
                                        </p:tav>
                                      </p:tavLst>
                                    </p:anim>
                                    <p:anim calcmode="lin" valueType="num">
                                      <p:cBhvr>
                                        <p:cTn id="9" dur="500" fill="hold"/>
                                        <p:tgtEl>
                                          <p:spTgt spid="106498"/>
                                        </p:tgtEl>
                                        <p:attrNameLst>
                                          <p:attrName>ppt_x</p:attrName>
                                        </p:attrNameLst>
                                      </p:cBhvr>
                                      <p:tavLst>
                                        <p:tav tm="0">
                                          <p:val>
                                            <p:fltVal val="0.5"/>
                                          </p:val>
                                        </p:tav>
                                        <p:tav tm="100000">
                                          <p:val>
                                            <p:strVal val="#ppt_x"/>
                                          </p:val>
                                        </p:tav>
                                      </p:tavLst>
                                    </p:anim>
                                    <p:anim calcmode="lin" valueType="num">
                                      <p:cBhvr>
                                        <p:cTn id="10" dur="500" fill="hold"/>
                                        <p:tgtEl>
                                          <p:spTgt spid="106498"/>
                                        </p:tgtEl>
                                        <p:attrNameLst>
                                          <p:attrName>ppt_y</p:attrName>
                                        </p:attrNameLst>
                                      </p:cBhvr>
                                      <p:tavLst>
                                        <p:tav tm="0">
                                          <p:val>
                                            <p:fltVal val="0.5"/>
                                          </p:val>
                                        </p:tav>
                                        <p:tav tm="100000">
                                          <p:val>
                                            <p:strVal val="#ppt_y"/>
                                          </p:val>
                                        </p:tav>
                                      </p:tavLst>
                                    </p:anim>
                                  </p:childTnLst>
                                </p:cTn>
                              </p:par>
                            </p:childTnLst>
                          </p:cTn>
                        </p:par>
                        <p:par>
                          <p:cTn id="11" fill="hold">
                            <p:stCondLst>
                              <p:cond delay="500"/>
                            </p:stCondLst>
                            <p:childTnLst>
                              <p:par>
                                <p:cTn id="12" presetID="2" presetClass="entr" presetSubtype="8" fill="hold" grpId="0" nodeType="afterEffect">
                                  <p:stCondLst>
                                    <p:cond delay="0"/>
                                  </p:stCondLst>
                                  <p:childTnLst>
                                    <p:set>
                                      <p:cBhvr>
                                        <p:cTn id="13" dur="1" fill="hold">
                                          <p:stCondLst>
                                            <p:cond delay="0"/>
                                          </p:stCondLst>
                                        </p:cTn>
                                        <p:tgtEl>
                                          <p:spTgt spid="106499">
                                            <p:txEl>
                                              <p:pRg st="0" end="0"/>
                                            </p:txEl>
                                          </p:spTgt>
                                        </p:tgtEl>
                                        <p:attrNameLst>
                                          <p:attrName>style.visibility</p:attrName>
                                        </p:attrNameLst>
                                      </p:cBhvr>
                                      <p:to>
                                        <p:strVal val="visible"/>
                                      </p:to>
                                    </p:set>
                                    <p:anim calcmode="lin" valueType="num">
                                      <p:cBhvr additive="base">
                                        <p:cTn id="14" dur="500" fill="hold"/>
                                        <p:tgtEl>
                                          <p:spTgt spid="106499">
                                            <p:txEl>
                                              <p:pRg st="0" end="0"/>
                                            </p:txEl>
                                          </p:spTgt>
                                        </p:tgtEl>
                                        <p:attrNameLst>
                                          <p:attrName>ppt_x</p:attrName>
                                        </p:attrNameLst>
                                      </p:cBhvr>
                                      <p:tavLst>
                                        <p:tav tm="0">
                                          <p:val>
                                            <p:strVal val="0-#ppt_w/2"/>
                                          </p:val>
                                        </p:tav>
                                        <p:tav tm="100000">
                                          <p:val>
                                            <p:strVal val="#ppt_x"/>
                                          </p:val>
                                        </p:tav>
                                      </p:tavLst>
                                    </p:anim>
                                    <p:anim calcmode="lin" valueType="num">
                                      <p:cBhvr additive="base">
                                        <p:cTn id="15" dur="500" fill="hold"/>
                                        <p:tgtEl>
                                          <p:spTgt spid="106499">
                                            <p:txEl>
                                              <p:pRg st="0" end="0"/>
                                            </p:txEl>
                                          </p:spTgt>
                                        </p:tgtEl>
                                        <p:attrNameLst>
                                          <p:attrName>ppt_y</p:attrName>
                                        </p:attrNameLst>
                                      </p:cBhvr>
                                      <p:tavLst>
                                        <p:tav tm="0">
                                          <p:val>
                                            <p:strVal val="#ppt_y"/>
                                          </p:val>
                                        </p:tav>
                                        <p:tav tm="100000">
                                          <p:val>
                                            <p:strVal val="#ppt_y"/>
                                          </p:val>
                                        </p:tav>
                                      </p:tavLst>
                                    </p:anim>
                                  </p:childTnLst>
                                </p:cTn>
                              </p:par>
                            </p:childTnLst>
                          </p:cTn>
                        </p:par>
                        <p:par>
                          <p:cTn id="16" fill="hold">
                            <p:stCondLst>
                              <p:cond delay="1000"/>
                            </p:stCondLst>
                            <p:childTnLst>
                              <p:par>
                                <p:cTn id="17" presetID="2" presetClass="entr" presetSubtype="8" fill="hold" grpId="0" nodeType="afterEffect">
                                  <p:stCondLst>
                                    <p:cond delay="0"/>
                                  </p:stCondLst>
                                  <p:childTnLst>
                                    <p:set>
                                      <p:cBhvr>
                                        <p:cTn id="18" dur="1" fill="hold">
                                          <p:stCondLst>
                                            <p:cond delay="0"/>
                                          </p:stCondLst>
                                        </p:cTn>
                                        <p:tgtEl>
                                          <p:spTgt spid="106499">
                                            <p:txEl>
                                              <p:pRg st="1" end="1"/>
                                            </p:txEl>
                                          </p:spTgt>
                                        </p:tgtEl>
                                        <p:attrNameLst>
                                          <p:attrName>style.visibility</p:attrName>
                                        </p:attrNameLst>
                                      </p:cBhvr>
                                      <p:to>
                                        <p:strVal val="visible"/>
                                      </p:to>
                                    </p:set>
                                    <p:anim calcmode="lin" valueType="num">
                                      <p:cBhvr additive="base">
                                        <p:cTn id="19" dur="500" fill="hold"/>
                                        <p:tgtEl>
                                          <p:spTgt spid="106499">
                                            <p:txEl>
                                              <p:pRg st="1" end="1"/>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106499">
                                            <p:txEl>
                                              <p:pRg st="1" end="1"/>
                                            </p:txEl>
                                          </p:spTgt>
                                        </p:tgtEl>
                                        <p:attrNameLst>
                                          <p:attrName>ppt_y</p:attrName>
                                        </p:attrNameLst>
                                      </p:cBhvr>
                                      <p:tavLst>
                                        <p:tav tm="0">
                                          <p:val>
                                            <p:strVal val="#ppt_y"/>
                                          </p:val>
                                        </p:tav>
                                        <p:tav tm="100000">
                                          <p:val>
                                            <p:strVal val="#ppt_y"/>
                                          </p:val>
                                        </p:tav>
                                      </p:tavLst>
                                    </p:anim>
                                  </p:childTnLst>
                                </p:cTn>
                              </p:par>
                            </p:childTnLst>
                          </p:cTn>
                        </p:par>
                        <p:par>
                          <p:cTn id="21" fill="hold">
                            <p:stCondLst>
                              <p:cond delay="1500"/>
                            </p:stCondLst>
                            <p:childTnLst>
                              <p:par>
                                <p:cTn id="22" presetID="2" presetClass="entr" presetSubtype="8" fill="hold" grpId="0" nodeType="afterEffect">
                                  <p:stCondLst>
                                    <p:cond delay="0"/>
                                  </p:stCondLst>
                                  <p:childTnLst>
                                    <p:set>
                                      <p:cBhvr>
                                        <p:cTn id="23" dur="1" fill="hold">
                                          <p:stCondLst>
                                            <p:cond delay="0"/>
                                          </p:stCondLst>
                                        </p:cTn>
                                        <p:tgtEl>
                                          <p:spTgt spid="106499">
                                            <p:txEl>
                                              <p:pRg st="2" end="2"/>
                                            </p:txEl>
                                          </p:spTgt>
                                        </p:tgtEl>
                                        <p:attrNameLst>
                                          <p:attrName>style.visibility</p:attrName>
                                        </p:attrNameLst>
                                      </p:cBhvr>
                                      <p:to>
                                        <p:strVal val="visible"/>
                                      </p:to>
                                    </p:set>
                                    <p:anim calcmode="lin" valueType="num">
                                      <p:cBhvr additive="base">
                                        <p:cTn id="24" dur="500" fill="hold"/>
                                        <p:tgtEl>
                                          <p:spTgt spid="106499">
                                            <p:txEl>
                                              <p:pRg st="2" end="2"/>
                                            </p:txEl>
                                          </p:spTgt>
                                        </p:tgtEl>
                                        <p:attrNameLst>
                                          <p:attrName>ppt_x</p:attrName>
                                        </p:attrNameLst>
                                      </p:cBhvr>
                                      <p:tavLst>
                                        <p:tav tm="0">
                                          <p:val>
                                            <p:strVal val="0-#ppt_w/2"/>
                                          </p:val>
                                        </p:tav>
                                        <p:tav tm="100000">
                                          <p:val>
                                            <p:strVal val="#ppt_x"/>
                                          </p:val>
                                        </p:tav>
                                      </p:tavLst>
                                    </p:anim>
                                    <p:anim calcmode="lin" valueType="num">
                                      <p:cBhvr additive="base">
                                        <p:cTn id="25" dur="500" fill="hold"/>
                                        <p:tgtEl>
                                          <p:spTgt spid="106499">
                                            <p:txEl>
                                              <p:pRg st="2" end="2"/>
                                            </p:txEl>
                                          </p:spTgt>
                                        </p:tgtEl>
                                        <p:attrNameLst>
                                          <p:attrName>ppt_y</p:attrName>
                                        </p:attrNameLst>
                                      </p:cBhvr>
                                      <p:tavLst>
                                        <p:tav tm="0">
                                          <p:val>
                                            <p:strVal val="#ppt_y"/>
                                          </p:val>
                                        </p:tav>
                                        <p:tav tm="100000">
                                          <p:val>
                                            <p:strVal val="#ppt_y"/>
                                          </p:val>
                                        </p:tav>
                                      </p:tavLst>
                                    </p:anim>
                                  </p:childTnLst>
                                </p:cTn>
                              </p:par>
                            </p:childTnLst>
                          </p:cTn>
                        </p:par>
                        <p:par>
                          <p:cTn id="26" fill="hold">
                            <p:stCondLst>
                              <p:cond delay="2000"/>
                            </p:stCondLst>
                            <p:childTnLst>
                              <p:par>
                                <p:cTn id="27" presetID="2" presetClass="entr" presetSubtype="8" fill="hold" grpId="0" nodeType="afterEffect">
                                  <p:stCondLst>
                                    <p:cond delay="0"/>
                                  </p:stCondLst>
                                  <p:childTnLst>
                                    <p:set>
                                      <p:cBhvr>
                                        <p:cTn id="28" dur="1" fill="hold">
                                          <p:stCondLst>
                                            <p:cond delay="0"/>
                                          </p:stCondLst>
                                        </p:cTn>
                                        <p:tgtEl>
                                          <p:spTgt spid="106499">
                                            <p:txEl>
                                              <p:pRg st="3" end="3"/>
                                            </p:txEl>
                                          </p:spTgt>
                                        </p:tgtEl>
                                        <p:attrNameLst>
                                          <p:attrName>style.visibility</p:attrName>
                                        </p:attrNameLst>
                                      </p:cBhvr>
                                      <p:to>
                                        <p:strVal val="visible"/>
                                      </p:to>
                                    </p:set>
                                    <p:anim calcmode="lin" valueType="num">
                                      <p:cBhvr additive="base">
                                        <p:cTn id="29" dur="500" fill="hold"/>
                                        <p:tgtEl>
                                          <p:spTgt spid="106499">
                                            <p:txEl>
                                              <p:pRg st="3" end="3"/>
                                            </p:txEl>
                                          </p:spTgt>
                                        </p:tgtEl>
                                        <p:attrNameLst>
                                          <p:attrName>ppt_x</p:attrName>
                                        </p:attrNameLst>
                                      </p:cBhvr>
                                      <p:tavLst>
                                        <p:tav tm="0">
                                          <p:val>
                                            <p:strVal val="0-#ppt_w/2"/>
                                          </p:val>
                                        </p:tav>
                                        <p:tav tm="100000">
                                          <p:val>
                                            <p:strVal val="#ppt_x"/>
                                          </p:val>
                                        </p:tav>
                                      </p:tavLst>
                                    </p:anim>
                                    <p:anim calcmode="lin" valueType="num">
                                      <p:cBhvr additive="base">
                                        <p:cTn id="30" dur="500" fill="hold"/>
                                        <p:tgtEl>
                                          <p:spTgt spid="106499">
                                            <p:txEl>
                                              <p:pRg st="3" end="3"/>
                                            </p:txEl>
                                          </p:spTgt>
                                        </p:tgtEl>
                                        <p:attrNameLst>
                                          <p:attrName>ppt_y</p:attrName>
                                        </p:attrNameLst>
                                      </p:cBhvr>
                                      <p:tavLst>
                                        <p:tav tm="0">
                                          <p:val>
                                            <p:strVal val="#ppt_y"/>
                                          </p:val>
                                        </p:tav>
                                        <p:tav tm="100000">
                                          <p:val>
                                            <p:strVal val="#ppt_y"/>
                                          </p:val>
                                        </p:tav>
                                      </p:tavLst>
                                    </p:anim>
                                  </p:childTnLst>
                                </p:cTn>
                              </p:par>
                            </p:childTnLst>
                          </p:cTn>
                        </p:par>
                        <p:par>
                          <p:cTn id="31" fill="hold">
                            <p:stCondLst>
                              <p:cond delay="2500"/>
                            </p:stCondLst>
                            <p:childTnLst>
                              <p:par>
                                <p:cTn id="32" presetID="2" presetClass="entr" presetSubtype="8" fill="hold" grpId="0" nodeType="afterEffect">
                                  <p:stCondLst>
                                    <p:cond delay="0"/>
                                  </p:stCondLst>
                                  <p:childTnLst>
                                    <p:set>
                                      <p:cBhvr>
                                        <p:cTn id="33" dur="1" fill="hold">
                                          <p:stCondLst>
                                            <p:cond delay="0"/>
                                          </p:stCondLst>
                                        </p:cTn>
                                        <p:tgtEl>
                                          <p:spTgt spid="106499">
                                            <p:txEl>
                                              <p:pRg st="4" end="4"/>
                                            </p:txEl>
                                          </p:spTgt>
                                        </p:tgtEl>
                                        <p:attrNameLst>
                                          <p:attrName>style.visibility</p:attrName>
                                        </p:attrNameLst>
                                      </p:cBhvr>
                                      <p:to>
                                        <p:strVal val="visible"/>
                                      </p:to>
                                    </p:set>
                                    <p:anim calcmode="lin" valueType="num">
                                      <p:cBhvr additive="base">
                                        <p:cTn id="34" dur="500" fill="hold"/>
                                        <p:tgtEl>
                                          <p:spTgt spid="106499">
                                            <p:txEl>
                                              <p:pRg st="4" end="4"/>
                                            </p:txEl>
                                          </p:spTgt>
                                        </p:tgtEl>
                                        <p:attrNameLst>
                                          <p:attrName>ppt_x</p:attrName>
                                        </p:attrNameLst>
                                      </p:cBhvr>
                                      <p:tavLst>
                                        <p:tav tm="0">
                                          <p:val>
                                            <p:strVal val="0-#ppt_w/2"/>
                                          </p:val>
                                        </p:tav>
                                        <p:tav tm="100000">
                                          <p:val>
                                            <p:strVal val="#ppt_x"/>
                                          </p:val>
                                        </p:tav>
                                      </p:tavLst>
                                    </p:anim>
                                    <p:anim calcmode="lin" valueType="num">
                                      <p:cBhvr additive="base">
                                        <p:cTn id="35" dur="500" fill="hold"/>
                                        <p:tgtEl>
                                          <p:spTgt spid="106499">
                                            <p:txEl>
                                              <p:pRg st="4" end="4"/>
                                            </p:txEl>
                                          </p:spTgt>
                                        </p:tgtEl>
                                        <p:attrNameLst>
                                          <p:attrName>ppt_y</p:attrName>
                                        </p:attrNameLst>
                                      </p:cBhvr>
                                      <p:tavLst>
                                        <p:tav tm="0">
                                          <p:val>
                                            <p:strVal val="#ppt_y"/>
                                          </p:val>
                                        </p:tav>
                                        <p:tav tm="100000">
                                          <p:val>
                                            <p:strVal val="#ppt_y"/>
                                          </p:val>
                                        </p:tav>
                                      </p:tavLst>
                                    </p:anim>
                                  </p:childTnLst>
                                </p:cTn>
                              </p:par>
                            </p:childTnLst>
                          </p:cTn>
                        </p:par>
                        <p:par>
                          <p:cTn id="36" fill="hold">
                            <p:stCondLst>
                              <p:cond delay="3000"/>
                            </p:stCondLst>
                            <p:childTnLst>
                              <p:par>
                                <p:cTn id="37" presetID="2" presetClass="entr" presetSubtype="8" fill="hold" grpId="0" nodeType="afterEffect" nodePh="1">
                                  <p:stCondLst>
                                    <p:cond delay="0"/>
                                  </p:stCondLst>
                                  <p:endCondLst>
                                    <p:cond evt="begin" delay="0">
                                      <p:tn val="37"/>
                                    </p:cond>
                                  </p:endCondLst>
                                  <p:childTnLst>
                                    <p:set>
                                      <p:cBhvr>
                                        <p:cTn id="38" dur="1" fill="hold">
                                          <p:stCondLst>
                                            <p:cond delay="0"/>
                                          </p:stCondLst>
                                        </p:cTn>
                                        <p:tgtEl>
                                          <p:spTgt spid="106500">
                                            <p:txEl>
                                              <p:pRg st="0" end="0"/>
                                            </p:txEl>
                                          </p:spTgt>
                                        </p:tgtEl>
                                        <p:attrNameLst>
                                          <p:attrName>style.visibility</p:attrName>
                                        </p:attrNameLst>
                                      </p:cBhvr>
                                      <p:to>
                                        <p:strVal val="visible"/>
                                      </p:to>
                                    </p:set>
                                    <p:anim calcmode="lin" valueType="num">
                                      <p:cBhvr additive="base">
                                        <p:cTn id="39" dur="500" fill="hold"/>
                                        <p:tgtEl>
                                          <p:spTgt spid="106500">
                                            <p:txEl>
                                              <p:pRg st="0" end="0"/>
                                            </p:txEl>
                                          </p:spTgt>
                                        </p:tgtEl>
                                        <p:attrNameLst>
                                          <p:attrName>ppt_x</p:attrName>
                                        </p:attrNameLst>
                                      </p:cBhvr>
                                      <p:tavLst>
                                        <p:tav tm="0">
                                          <p:val>
                                            <p:strVal val="0-#ppt_w/2"/>
                                          </p:val>
                                        </p:tav>
                                        <p:tav tm="100000">
                                          <p:val>
                                            <p:strVal val="#ppt_x"/>
                                          </p:val>
                                        </p:tav>
                                      </p:tavLst>
                                    </p:anim>
                                    <p:anim calcmode="lin" valueType="num">
                                      <p:cBhvr additive="base">
                                        <p:cTn id="40" dur="500" fill="hold"/>
                                        <p:tgtEl>
                                          <p:spTgt spid="106500">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6498" grpId="0" autoUpdateAnimBg="0"/>
      <p:bldP spid="106499" grpId="0" build="p" autoUpdateAnimBg="0" advAuto="0"/>
      <p:bldP spid="106500" grpId="0" build="p" autoUpdateAnimBg="0" advAuto="0"/>
    </p:bldLst>
  </p:timing>
</p:sld>
</file>

<file path=ppt/slides/slide2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0898" name="Rectangle 2"/>
          <p:cNvSpPr>
            <a:spLocks noGrp="1" noChangeArrowheads="1"/>
          </p:cNvSpPr>
          <p:nvPr>
            <p:ph type="title"/>
          </p:nvPr>
        </p:nvSpPr>
        <p:spPr/>
        <p:txBody>
          <a:bodyPr/>
          <a:lstStyle/>
          <a:p>
            <a:pPr eaLnBrk="1" hangingPunct="1"/>
            <a:r>
              <a:rPr lang="en-US" b="1" smtClean="0"/>
              <a:t>CONSUMER PROTECTION</a:t>
            </a:r>
            <a:endParaRPr lang="en-US" smtClean="0"/>
          </a:p>
        </p:txBody>
      </p:sp>
      <p:sp>
        <p:nvSpPr>
          <p:cNvPr id="6" name="Content Placeholder 5"/>
          <p:cNvSpPr>
            <a:spLocks noGrp="1"/>
          </p:cNvSpPr>
          <p:nvPr>
            <p:ph idx="1"/>
          </p:nvPr>
        </p:nvSpPr>
        <p:spPr/>
        <p:txBody>
          <a:bodyPr/>
          <a:lstStyle/>
          <a:p>
            <a:r>
              <a:rPr lang="en-US" dirty="0" smtClean="0">
                <a:solidFill>
                  <a:schemeClr val="tx2"/>
                </a:solidFill>
              </a:rPr>
              <a:t>State Lemon Laws </a:t>
            </a:r>
          </a:p>
          <a:p>
            <a:r>
              <a:rPr lang="en-US" dirty="0" smtClean="0">
                <a:solidFill>
                  <a:schemeClr val="tx2"/>
                </a:solidFill>
              </a:rPr>
              <a:t>Odometer Reading</a:t>
            </a:r>
          </a:p>
          <a:p>
            <a:r>
              <a:rPr lang="en-US" dirty="0" smtClean="0">
                <a:solidFill>
                  <a:schemeClr val="tx2"/>
                </a:solidFill>
              </a:rPr>
              <a:t>Warranties vs. “As Is”</a:t>
            </a:r>
          </a:p>
          <a:p>
            <a:r>
              <a:rPr lang="en-US" dirty="0" smtClean="0">
                <a:solidFill>
                  <a:schemeClr val="tx2"/>
                </a:solidFill>
              </a:rPr>
              <a:t>Magnuson-Moss Warranty Act</a:t>
            </a:r>
          </a:p>
          <a:p>
            <a:endParaRPr lang="en-US" dirty="0"/>
          </a:p>
        </p:txBody>
      </p:sp>
      <p:sp>
        <p:nvSpPr>
          <p:cNvPr id="80900" name="Rectangle 4"/>
          <p:cNvSpPr>
            <a:spLocks noChangeArrowheads="1"/>
          </p:cNvSpPr>
          <p:nvPr/>
        </p:nvSpPr>
        <p:spPr bwMode="auto">
          <a:xfrm>
            <a:off x="914400" y="2286000"/>
            <a:ext cx="7772400" cy="3200400"/>
          </a:xfrm>
          <a:prstGeom prst="rect">
            <a:avLst/>
          </a:prstGeom>
          <a:noFill/>
          <a:ln w="9525">
            <a:noFill/>
            <a:miter lim="800000"/>
            <a:headEnd/>
            <a:tailEnd/>
          </a:ln>
        </p:spPr>
        <p:txBody>
          <a:bodyPr/>
          <a:lstStyle/>
          <a:p>
            <a:pPr marL="342900" indent="-342900">
              <a:spcBef>
                <a:spcPct val="20000"/>
              </a:spcBef>
              <a:buFontTx/>
              <a:buChar char="•"/>
            </a:pPr>
            <a:endParaRPr lang="en-US" sz="3600" b="1" dirty="0">
              <a:solidFill>
                <a:schemeClr val="tx2"/>
              </a:solidFill>
            </a:endParaRPr>
          </a:p>
        </p:txBody>
      </p:sp>
      <p:sp>
        <p:nvSpPr>
          <p:cNvPr id="5" name="Slide Number Placeholder 10"/>
          <p:cNvSpPr txBox="1">
            <a:spLocks/>
          </p:cNvSpPr>
          <p:nvPr/>
        </p:nvSpPr>
        <p:spPr bwMode="auto">
          <a:xfrm>
            <a:off x="7239000" y="6400800"/>
            <a:ext cx="1905000" cy="457200"/>
          </a:xfrm>
          <a:prstGeom prst="rect">
            <a:avLst/>
          </a:prstGeom>
          <a:noFill/>
          <a:ln w="9525">
            <a:noFill/>
            <a:miter lim="800000"/>
            <a:headEnd/>
            <a:tailEnd/>
          </a:ln>
        </p:spPr>
        <p:txBody>
          <a:bodyPr/>
          <a:lstStyle/>
          <a:p>
            <a:pPr algn="ctr"/>
            <a:r>
              <a:rPr lang="en-US" sz="1200" dirty="0" smtClean="0"/>
              <a:t>7-</a:t>
            </a:r>
            <a:fld id="{76983DB8-42F6-4238-AABE-A50C94B53D3A}" type="slidenum">
              <a:rPr lang="en-US" sz="1200" smtClean="0"/>
              <a:pPr algn="ctr"/>
              <a:t>28</a:t>
            </a:fld>
            <a:endParaRPr lang="en-US" sz="12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528" fill="hold" grpId="0" nodeType="afterEffect">
                                  <p:stCondLst>
                                    <p:cond delay="0"/>
                                  </p:stCondLst>
                                  <p:childTnLst>
                                    <p:set>
                                      <p:cBhvr>
                                        <p:cTn id="6" dur="1" fill="hold">
                                          <p:stCondLst>
                                            <p:cond delay="0"/>
                                          </p:stCondLst>
                                        </p:cTn>
                                        <p:tgtEl>
                                          <p:spTgt spid="80898"/>
                                        </p:tgtEl>
                                        <p:attrNameLst>
                                          <p:attrName>style.visibility</p:attrName>
                                        </p:attrNameLst>
                                      </p:cBhvr>
                                      <p:to>
                                        <p:strVal val="visible"/>
                                      </p:to>
                                    </p:set>
                                    <p:anim calcmode="lin" valueType="num">
                                      <p:cBhvr>
                                        <p:cTn id="7" dur="500" fill="hold"/>
                                        <p:tgtEl>
                                          <p:spTgt spid="80898"/>
                                        </p:tgtEl>
                                        <p:attrNameLst>
                                          <p:attrName>ppt_w</p:attrName>
                                        </p:attrNameLst>
                                      </p:cBhvr>
                                      <p:tavLst>
                                        <p:tav tm="0">
                                          <p:val>
                                            <p:fltVal val="0"/>
                                          </p:val>
                                        </p:tav>
                                        <p:tav tm="100000">
                                          <p:val>
                                            <p:strVal val="#ppt_w"/>
                                          </p:val>
                                        </p:tav>
                                      </p:tavLst>
                                    </p:anim>
                                    <p:anim calcmode="lin" valueType="num">
                                      <p:cBhvr>
                                        <p:cTn id="8" dur="500" fill="hold"/>
                                        <p:tgtEl>
                                          <p:spTgt spid="80898"/>
                                        </p:tgtEl>
                                        <p:attrNameLst>
                                          <p:attrName>ppt_h</p:attrName>
                                        </p:attrNameLst>
                                      </p:cBhvr>
                                      <p:tavLst>
                                        <p:tav tm="0">
                                          <p:val>
                                            <p:fltVal val="0"/>
                                          </p:val>
                                        </p:tav>
                                        <p:tav tm="100000">
                                          <p:val>
                                            <p:strVal val="#ppt_h"/>
                                          </p:val>
                                        </p:tav>
                                      </p:tavLst>
                                    </p:anim>
                                    <p:anim calcmode="lin" valueType="num">
                                      <p:cBhvr>
                                        <p:cTn id="9" dur="500" fill="hold"/>
                                        <p:tgtEl>
                                          <p:spTgt spid="80898"/>
                                        </p:tgtEl>
                                        <p:attrNameLst>
                                          <p:attrName>ppt_x</p:attrName>
                                        </p:attrNameLst>
                                      </p:cBhvr>
                                      <p:tavLst>
                                        <p:tav tm="0">
                                          <p:val>
                                            <p:fltVal val="0.5"/>
                                          </p:val>
                                        </p:tav>
                                        <p:tav tm="100000">
                                          <p:val>
                                            <p:strVal val="#ppt_x"/>
                                          </p:val>
                                        </p:tav>
                                      </p:tavLst>
                                    </p:anim>
                                    <p:anim calcmode="lin" valueType="num">
                                      <p:cBhvr>
                                        <p:cTn id="10" dur="500" fill="hold"/>
                                        <p:tgtEl>
                                          <p:spTgt spid="80898"/>
                                        </p:tgtEl>
                                        <p:attrNameLst>
                                          <p:attrName>ppt_y</p:attrName>
                                        </p:attrNameLst>
                                      </p:cBhvr>
                                      <p:tavLst>
                                        <p:tav tm="0">
                                          <p:val>
                                            <p:fltVal val="0.5"/>
                                          </p:val>
                                        </p:tav>
                                        <p:tav tm="100000">
                                          <p:val>
                                            <p:strVal val="#ppt_y"/>
                                          </p:val>
                                        </p:tav>
                                      </p:tavLst>
                                    </p:anim>
                                  </p:childTnLst>
                                </p:cTn>
                              </p:par>
                            </p:childTnLst>
                          </p:cTn>
                        </p:par>
                        <p:par>
                          <p:cTn id="11" fill="hold">
                            <p:stCondLst>
                              <p:cond delay="500"/>
                            </p:stCondLst>
                            <p:childTnLst>
                              <p:par>
                                <p:cTn id="12" presetID="2" presetClass="entr" presetSubtype="8" fill="hold" grpId="0" nodeType="afterEffect" nodePh="1">
                                  <p:stCondLst>
                                    <p:cond delay="0"/>
                                  </p:stCondLst>
                                  <p:endCondLst>
                                    <p:cond evt="begin" delay="0">
                                      <p:tn val="12"/>
                                    </p:cond>
                                  </p:endCondLst>
                                  <p:childTnLst>
                                    <p:set>
                                      <p:cBhvr>
                                        <p:cTn id="13" dur="1" fill="hold">
                                          <p:stCondLst>
                                            <p:cond delay="0"/>
                                          </p:stCondLst>
                                        </p:cTn>
                                        <p:tgtEl>
                                          <p:spTgt spid="80900">
                                            <p:txEl>
                                              <p:pRg st="0" end="0"/>
                                            </p:txEl>
                                          </p:spTgt>
                                        </p:tgtEl>
                                        <p:attrNameLst>
                                          <p:attrName>style.visibility</p:attrName>
                                        </p:attrNameLst>
                                      </p:cBhvr>
                                      <p:to>
                                        <p:strVal val="visible"/>
                                      </p:to>
                                    </p:set>
                                    <p:anim calcmode="lin" valueType="num">
                                      <p:cBhvr additive="base">
                                        <p:cTn id="14" dur="500" fill="hold"/>
                                        <p:tgtEl>
                                          <p:spTgt spid="80900">
                                            <p:txEl>
                                              <p:pRg st="0" end="0"/>
                                            </p:txEl>
                                          </p:spTgt>
                                        </p:tgtEl>
                                        <p:attrNameLst>
                                          <p:attrName>ppt_x</p:attrName>
                                        </p:attrNameLst>
                                      </p:cBhvr>
                                      <p:tavLst>
                                        <p:tav tm="0">
                                          <p:val>
                                            <p:strVal val="0-#ppt_w/2"/>
                                          </p:val>
                                        </p:tav>
                                        <p:tav tm="100000">
                                          <p:val>
                                            <p:strVal val="#ppt_x"/>
                                          </p:val>
                                        </p:tav>
                                      </p:tavLst>
                                    </p:anim>
                                    <p:anim calcmode="lin" valueType="num">
                                      <p:cBhvr additive="base">
                                        <p:cTn id="15" dur="500" fill="hold"/>
                                        <p:tgtEl>
                                          <p:spTgt spid="80900">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0898" grpId="0" autoUpdateAnimBg="0"/>
      <p:bldP spid="80900" grpId="0" build="p" autoUpdateAnimBg="0" advAuto="0"/>
    </p:bldLst>
  </p:timing>
</p:sld>
</file>

<file path=ppt/slides/slide2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1922" name="Rectangle 2"/>
          <p:cNvSpPr>
            <a:spLocks noGrp="1" noChangeArrowheads="1"/>
          </p:cNvSpPr>
          <p:nvPr>
            <p:ph type="title"/>
          </p:nvPr>
        </p:nvSpPr>
        <p:spPr/>
        <p:txBody>
          <a:bodyPr/>
          <a:lstStyle/>
          <a:p>
            <a:pPr eaLnBrk="1" hangingPunct="1"/>
            <a:r>
              <a:rPr lang="en-US" b="1" smtClean="0"/>
              <a:t>COMPLAINT RESOLUTION</a:t>
            </a:r>
            <a:endParaRPr lang="en-US" smtClean="0"/>
          </a:p>
        </p:txBody>
      </p:sp>
      <p:sp>
        <p:nvSpPr>
          <p:cNvPr id="6" name="Content Placeholder 5"/>
          <p:cNvSpPr>
            <a:spLocks noGrp="1"/>
          </p:cNvSpPr>
          <p:nvPr>
            <p:ph idx="1"/>
          </p:nvPr>
        </p:nvSpPr>
        <p:spPr/>
        <p:txBody>
          <a:bodyPr/>
          <a:lstStyle/>
          <a:p>
            <a:r>
              <a:rPr lang="en-US" dirty="0" smtClean="0">
                <a:solidFill>
                  <a:schemeClr val="tx2"/>
                </a:solidFill>
              </a:rPr>
              <a:t>Dealer</a:t>
            </a:r>
          </a:p>
          <a:p>
            <a:r>
              <a:rPr lang="en-US" dirty="0" smtClean="0">
                <a:solidFill>
                  <a:schemeClr val="tx2"/>
                </a:solidFill>
              </a:rPr>
              <a:t>Regional Representative</a:t>
            </a:r>
          </a:p>
          <a:p>
            <a:r>
              <a:rPr lang="en-US" dirty="0" smtClean="0">
                <a:solidFill>
                  <a:schemeClr val="tx2"/>
                </a:solidFill>
              </a:rPr>
              <a:t>Manufacturer</a:t>
            </a:r>
          </a:p>
          <a:p>
            <a:r>
              <a:rPr lang="en-US" dirty="0" smtClean="0">
                <a:solidFill>
                  <a:schemeClr val="tx2"/>
                </a:solidFill>
              </a:rPr>
              <a:t>Professional Association</a:t>
            </a:r>
          </a:p>
          <a:p>
            <a:r>
              <a:rPr lang="en-US" dirty="0" smtClean="0">
                <a:solidFill>
                  <a:schemeClr val="tx2"/>
                </a:solidFill>
              </a:rPr>
              <a:t>Office of Consumer Affairs</a:t>
            </a:r>
          </a:p>
          <a:p>
            <a:endParaRPr lang="en-US" dirty="0"/>
          </a:p>
        </p:txBody>
      </p:sp>
      <p:sp>
        <p:nvSpPr>
          <p:cNvPr id="81924" name="Rectangle 4"/>
          <p:cNvSpPr>
            <a:spLocks noChangeArrowheads="1"/>
          </p:cNvSpPr>
          <p:nvPr/>
        </p:nvSpPr>
        <p:spPr bwMode="auto">
          <a:xfrm>
            <a:off x="990600" y="1981200"/>
            <a:ext cx="7772400" cy="3733800"/>
          </a:xfrm>
          <a:prstGeom prst="rect">
            <a:avLst/>
          </a:prstGeom>
          <a:noFill/>
          <a:ln w="9525">
            <a:noFill/>
            <a:miter lim="800000"/>
            <a:headEnd/>
            <a:tailEnd/>
          </a:ln>
        </p:spPr>
        <p:txBody>
          <a:bodyPr/>
          <a:lstStyle/>
          <a:p>
            <a:pPr marL="342900" indent="-342900">
              <a:spcBef>
                <a:spcPct val="20000"/>
              </a:spcBef>
              <a:buFontTx/>
              <a:buChar char="•"/>
            </a:pPr>
            <a:endParaRPr lang="en-US" sz="3600" b="1" dirty="0">
              <a:solidFill>
                <a:schemeClr val="tx2"/>
              </a:solidFill>
            </a:endParaRPr>
          </a:p>
        </p:txBody>
      </p:sp>
      <p:sp>
        <p:nvSpPr>
          <p:cNvPr id="5" name="Slide Number Placeholder 10"/>
          <p:cNvSpPr txBox="1">
            <a:spLocks/>
          </p:cNvSpPr>
          <p:nvPr/>
        </p:nvSpPr>
        <p:spPr bwMode="auto">
          <a:xfrm>
            <a:off x="7239000" y="6400800"/>
            <a:ext cx="1905000" cy="457200"/>
          </a:xfrm>
          <a:prstGeom prst="rect">
            <a:avLst/>
          </a:prstGeom>
          <a:noFill/>
          <a:ln w="9525">
            <a:noFill/>
            <a:miter lim="800000"/>
            <a:headEnd/>
            <a:tailEnd/>
          </a:ln>
        </p:spPr>
        <p:txBody>
          <a:bodyPr/>
          <a:lstStyle/>
          <a:p>
            <a:pPr algn="ctr"/>
            <a:r>
              <a:rPr lang="en-US" sz="1200" dirty="0" smtClean="0"/>
              <a:t>7-</a:t>
            </a:r>
            <a:fld id="{76983DB8-42F6-4238-AABE-A50C94B53D3A}" type="slidenum">
              <a:rPr lang="en-US" sz="1200" smtClean="0"/>
              <a:pPr algn="ctr"/>
              <a:t>29</a:t>
            </a:fld>
            <a:endParaRPr lang="en-US" sz="12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528" fill="hold" grpId="0" nodeType="afterEffect">
                                  <p:stCondLst>
                                    <p:cond delay="0"/>
                                  </p:stCondLst>
                                  <p:childTnLst>
                                    <p:set>
                                      <p:cBhvr>
                                        <p:cTn id="6" dur="1" fill="hold">
                                          <p:stCondLst>
                                            <p:cond delay="0"/>
                                          </p:stCondLst>
                                        </p:cTn>
                                        <p:tgtEl>
                                          <p:spTgt spid="81922"/>
                                        </p:tgtEl>
                                        <p:attrNameLst>
                                          <p:attrName>style.visibility</p:attrName>
                                        </p:attrNameLst>
                                      </p:cBhvr>
                                      <p:to>
                                        <p:strVal val="visible"/>
                                      </p:to>
                                    </p:set>
                                    <p:anim calcmode="lin" valueType="num">
                                      <p:cBhvr>
                                        <p:cTn id="7" dur="500" fill="hold"/>
                                        <p:tgtEl>
                                          <p:spTgt spid="81922"/>
                                        </p:tgtEl>
                                        <p:attrNameLst>
                                          <p:attrName>ppt_w</p:attrName>
                                        </p:attrNameLst>
                                      </p:cBhvr>
                                      <p:tavLst>
                                        <p:tav tm="0">
                                          <p:val>
                                            <p:fltVal val="0"/>
                                          </p:val>
                                        </p:tav>
                                        <p:tav tm="100000">
                                          <p:val>
                                            <p:strVal val="#ppt_w"/>
                                          </p:val>
                                        </p:tav>
                                      </p:tavLst>
                                    </p:anim>
                                    <p:anim calcmode="lin" valueType="num">
                                      <p:cBhvr>
                                        <p:cTn id="8" dur="500" fill="hold"/>
                                        <p:tgtEl>
                                          <p:spTgt spid="81922"/>
                                        </p:tgtEl>
                                        <p:attrNameLst>
                                          <p:attrName>ppt_h</p:attrName>
                                        </p:attrNameLst>
                                      </p:cBhvr>
                                      <p:tavLst>
                                        <p:tav tm="0">
                                          <p:val>
                                            <p:fltVal val="0"/>
                                          </p:val>
                                        </p:tav>
                                        <p:tav tm="100000">
                                          <p:val>
                                            <p:strVal val="#ppt_h"/>
                                          </p:val>
                                        </p:tav>
                                      </p:tavLst>
                                    </p:anim>
                                    <p:anim calcmode="lin" valueType="num">
                                      <p:cBhvr>
                                        <p:cTn id="9" dur="500" fill="hold"/>
                                        <p:tgtEl>
                                          <p:spTgt spid="81922"/>
                                        </p:tgtEl>
                                        <p:attrNameLst>
                                          <p:attrName>ppt_x</p:attrName>
                                        </p:attrNameLst>
                                      </p:cBhvr>
                                      <p:tavLst>
                                        <p:tav tm="0">
                                          <p:val>
                                            <p:fltVal val="0.5"/>
                                          </p:val>
                                        </p:tav>
                                        <p:tav tm="100000">
                                          <p:val>
                                            <p:strVal val="#ppt_x"/>
                                          </p:val>
                                        </p:tav>
                                      </p:tavLst>
                                    </p:anim>
                                    <p:anim calcmode="lin" valueType="num">
                                      <p:cBhvr>
                                        <p:cTn id="10" dur="500" fill="hold"/>
                                        <p:tgtEl>
                                          <p:spTgt spid="81922"/>
                                        </p:tgtEl>
                                        <p:attrNameLst>
                                          <p:attrName>ppt_y</p:attrName>
                                        </p:attrNameLst>
                                      </p:cBhvr>
                                      <p:tavLst>
                                        <p:tav tm="0">
                                          <p:val>
                                            <p:fltVal val="0.5"/>
                                          </p:val>
                                        </p:tav>
                                        <p:tav tm="100000">
                                          <p:val>
                                            <p:strVal val="#ppt_y"/>
                                          </p:val>
                                        </p:tav>
                                      </p:tavLst>
                                    </p:anim>
                                  </p:childTnLst>
                                </p:cTn>
                              </p:par>
                            </p:childTnLst>
                          </p:cTn>
                        </p:par>
                        <p:par>
                          <p:cTn id="11" fill="hold">
                            <p:stCondLst>
                              <p:cond delay="500"/>
                            </p:stCondLst>
                            <p:childTnLst>
                              <p:par>
                                <p:cTn id="12" presetID="2" presetClass="entr" presetSubtype="8" fill="hold" grpId="0" nodeType="afterEffect" nodePh="1">
                                  <p:stCondLst>
                                    <p:cond delay="0"/>
                                  </p:stCondLst>
                                  <p:endCondLst>
                                    <p:cond evt="begin" delay="0">
                                      <p:tn val="12"/>
                                    </p:cond>
                                  </p:endCondLst>
                                  <p:childTnLst>
                                    <p:set>
                                      <p:cBhvr>
                                        <p:cTn id="13" dur="1" fill="hold">
                                          <p:stCondLst>
                                            <p:cond delay="0"/>
                                          </p:stCondLst>
                                        </p:cTn>
                                        <p:tgtEl>
                                          <p:spTgt spid="81924">
                                            <p:txEl>
                                              <p:pRg st="0" end="0"/>
                                            </p:txEl>
                                          </p:spTgt>
                                        </p:tgtEl>
                                        <p:attrNameLst>
                                          <p:attrName>style.visibility</p:attrName>
                                        </p:attrNameLst>
                                      </p:cBhvr>
                                      <p:to>
                                        <p:strVal val="visible"/>
                                      </p:to>
                                    </p:set>
                                    <p:anim calcmode="lin" valueType="num">
                                      <p:cBhvr additive="base">
                                        <p:cTn id="14" dur="500" fill="hold"/>
                                        <p:tgtEl>
                                          <p:spTgt spid="81924">
                                            <p:txEl>
                                              <p:pRg st="0" end="0"/>
                                            </p:txEl>
                                          </p:spTgt>
                                        </p:tgtEl>
                                        <p:attrNameLst>
                                          <p:attrName>ppt_x</p:attrName>
                                        </p:attrNameLst>
                                      </p:cBhvr>
                                      <p:tavLst>
                                        <p:tav tm="0">
                                          <p:val>
                                            <p:strVal val="0-#ppt_w/2"/>
                                          </p:val>
                                        </p:tav>
                                        <p:tav tm="100000">
                                          <p:val>
                                            <p:strVal val="#ppt_x"/>
                                          </p:val>
                                        </p:tav>
                                      </p:tavLst>
                                    </p:anim>
                                    <p:anim calcmode="lin" valueType="num">
                                      <p:cBhvr additive="base">
                                        <p:cTn id="15" dur="500" fill="hold"/>
                                        <p:tgtEl>
                                          <p:spTgt spid="81924">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22" grpId="0" autoUpdateAnimBg="0"/>
      <p:bldP spid="81924" grpId="0" build="p" autoUpdateAnimBg="0" advAuto="0"/>
    </p:bldLst>
  </p:timing>
</p:sld>
</file>

<file path=ppt/slides/slide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p:txBody>
          <a:bodyPr/>
          <a:lstStyle/>
          <a:p>
            <a:pPr eaLnBrk="1" hangingPunct="1"/>
            <a:r>
              <a:rPr lang="en-US" b="1" dirty="0" smtClean="0"/>
              <a:t>STEPS TO SUCCESSFUL PURCHASES</a:t>
            </a:r>
          </a:p>
        </p:txBody>
      </p:sp>
      <p:sp>
        <p:nvSpPr>
          <p:cNvPr id="4099" name="Rectangle 3"/>
          <p:cNvSpPr>
            <a:spLocks noGrp="1" noChangeArrowheads="1"/>
          </p:cNvSpPr>
          <p:nvPr>
            <p:ph idx="1"/>
          </p:nvPr>
        </p:nvSpPr>
        <p:spPr/>
        <p:txBody>
          <a:bodyPr/>
          <a:lstStyle/>
          <a:p>
            <a:pPr eaLnBrk="1" hangingPunct="1"/>
            <a:r>
              <a:rPr lang="en-US" dirty="0" smtClean="0">
                <a:solidFill>
                  <a:schemeClr val="tx2"/>
                </a:solidFill>
              </a:rPr>
              <a:t>Determine how much you can afford</a:t>
            </a:r>
          </a:p>
          <a:p>
            <a:pPr eaLnBrk="1" hangingPunct="1"/>
            <a:r>
              <a:rPr lang="en-US" dirty="0" smtClean="0">
                <a:solidFill>
                  <a:schemeClr val="tx2"/>
                </a:solidFill>
              </a:rPr>
              <a:t>What is a fair and affordable price</a:t>
            </a:r>
          </a:p>
          <a:p>
            <a:pPr eaLnBrk="1" hangingPunct="1"/>
            <a:r>
              <a:rPr lang="en-US" dirty="0" smtClean="0">
                <a:solidFill>
                  <a:schemeClr val="tx2"/>
                </a:solidFill>
              </a:rPr>
              <a:t>Determine the type of vehicle you want to buy</a:t>
            </a:r>
          </a:p>
          <a:p>
            <a:pPr eaLnBrk="1" hangingPunct="1"/>
            <a:r>
              <a:rPr lang="en-US" dirty="0" smtClean="0">
                <a:solidFill>
                  <a:schemeClr val="tx2"/>
                </a:solidFill>
              </a:rPr>
              <a:t>Determine where you will buy the vehicle</a:t>
            </a:r>
            <a:endParaRPr lang="en-US" sz="3500" dirty="0" smtClean="0">
              <a:solidFill>
                <a:schemeClr val="tx2"/>
              </a:solidFill>
            </a:endParaRPr>
          </a:p>
        </p:txBody>
      </p:sp>
      <p:pic>
        <p:nvPicPr>
          <p:cNvPr id="6149" name="Picture 14" descr="C:\Program Files\Microsoft Office\MEDIA\CAGCAT10\j0292020.wmf"/>
          <p:cNvPicPr>
            <a:picLocks noChangeAspect="1" noChangeArrowheads="1"/>
          </p:cNvPicPr>
          <p:nvPr/>
        </p:nvPicPr>
        <p:blipFill>
          <a:blip r:embed="rId3" cstate="print"/>
          <a:stretch>
            <a:fillRect/>
          </a:stretch>
        </p:blipFill>
        <p:spPr bwMode="auto">
          <a:xfrm>
            <a:off x="3733800" y="4724400"/>
            <a:ext cx="1869034" cy="1773936"/>
          </a:xfrm>
          <a:prstGeom prst="rect">
            <a:avLst/>
          </a:prstGeom>
          <a:noFill/>
          <a:ln>
            <a:noFill/>
          </a:ln>
        </p:spPr>
      </p:pic>
      <p:sp>
        <p:nvSpPr>
          <p:cNvPr id="6" name="Slide Number Placeholder 10"/>
          <p:cNvSpPr txBox="1">
            <a:spLocks/>
          </p:cNvSpPr>
          <p:nvPr/>
        </p:nvSpPr>
        <p:spPr bwMode="auto">
          <a:xfrm>
            <a:off x="7239000" y="6400800"/>
            <a:ext cx="1905000" cy="457200"/>
          </a:xfrm>
          <a:prstGeom prst="rect">
            <a:avLst/>
          </a:prstGeom>
          <a:noFill/>
          <a:ln w="9525">
            <a:noFill/>
            <a:miter lim="800000"/>
            <a:headEnd/>
            <a:tailEnd/>
          </a:ln>
        </p:spPr>
        <p:txBody>
          <a:bodyPr/>
          <a:lstStyle/>
          <a:p>
            <a:pPr algn="ctr"/>
            <a:r>
              <a:rPr lang="en-US" sz="1200" dirty="0" smtClean="0"/>
              <a:t>7-</a:t>
            </a:r>
            <a:fld id="{76983DB8-42F6-4238-AABE-A50C94B53D3A}" type="slidenum">
              <a:rPr lang="en-US" sz="1200" smtClean="0"/>
              <a:pPr algn="ctr"/>
              <a:t>3</a:t>
            </a:fld>
            <a:endParaRPr lang="en-US" sz="12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528" fill="hold" grpId="0" nodeType="afterEffect">
                                  <p:stCondLst>
                                    <p:cond delay="0"/>
                                  </p:stCondLst>
                                  <p:childTnLst>
                                    <p:set>
                                      <p:cBhvr>
                                        <p:cTn id="6" dur="1" fill="hold">
                                          <p:stCondLst>
                                            <p:cond delay="0"/>
                                          </p:stCondLst>
                                        </p:cTn>
                                        <p:tgtEl>
                                          <p:spTgt spid="4098"/>
                                        </p:tgtEl>
                                        <p:attrNameLst>
                                          <p:attrName>style.visibility</p:attrName>
                                        </p:attrNameLst>
                                      </p:cBhvr>
                                      <p:to>
                                        <p:strVal val="visible"/>
                                      </p:to>
                                    </p:set>
                                    <p:anim calcmode="lin" valueType="num">
                                      <p:cBhvr>
                                        <p:cTn id="7" dur="500" fill="hold"/>
                                        <p:tgtEl>
                                          <p:spTgt spid="4098"/>
                                        </p:tgtEl>
                                        <p:attrNameLst>
                                          <p:attrName>ppt_w</p:attrName>
                                        </p:attrNameLst>
                                      </p:cBhvr>
                                      <p:tavLst>
                                        <p:tav tm="0">
                                          <p:val>
                                            <p:fltVal val="0"/>
                                          </p:val>
                                        </p:tav>
                                        <p:tav tm="100000">
                                          <p:val>
                                            <p:strVal val="#ppt_w"/>
                                          </p:val>
                                        </p:tav>
                                      </p:tavLst>
                                    </p:anim>
                                    <p:anim calcmode="lin" valueType="num">
                                      <p:cBhvr>
                                        <p:cTn id="8" dur="500" fill="hold"/>
                                        <p:tgtEl>
                                          <p:spTgt spid="4098"/>
                                        </p:tgtEl>
                                        <p:attrNameLst>
                                          <p:attrName>ppt_h</p:attrName>
                                        </p:attrNameLst>
                                      </p:cBhvr>
                                      <p:tavLst>
                                        <p:tav tm="0">
                                          <p:val>
                                            <p:fltVal val="0"/>
                                          </p:val>
                                        </p:tav>
                                        <p:tav tm="100000">
                                          <p:val>
                                            <p:strVal val="#ppt_h"/>
                                          </p:val>
                                        </p:tav>
                                      </p:tavLst>
                                    </p:anim>
                                    <p:anim calcmode="lin" valueType="num">
                                      <p:cBhvr>
                                        <p:cTn id="9" dur="500" fill="hold"/>
                                        <p:tgtEl>
                                          <p:spTgt spid="4098"/>
                                        </p:tgtEl>
                                        <p:attrNameLst>
                                          <p:attrName>ppt_x</p:attrName>
                                        </p:attrNameLst>
                                      </p:cBhvr>
                                      <p:tavLst>
                                        <p:tav tm="0">
                                          <p:val>
                                            <p:fltVal val="0.5"/>
                                          </p:val>
                                        </p:tav>
                                        <p:tav tm="100000">
                                          <p:val>
                                            <p:strVal val="#ppt_x"/>
                                          </p:val>
                                        </p:tav>
                                      </p:tavLst>
                                    </p:anim>
                                    <p:anim calcmode="lin" valueType="num">
                                      <p:cBhvr>
                                        <p:cTn id="10" dur="500" fill="hold"/>
                                        <p:tgtEl>
                                          <p:spTgt spid="4098"/>
                                        </p:tgtEl>
                                        <p:attrNameLst>
                                          <p:attrName>ppt_y</p:attrName>
                                        </p:attrNameLst>
                                      </p:cBhvr>
                                      <p:tavLst>
                                        <p:tav tm="0">
                                          <p:val>
                                            <p:fltVal val="0.5"/>
                                          </p:val>
                                        </p:tav>
                                        <p:tav tm="100000">
                                          <p:val>
                                            <p:strVal val="#ppt_y"/>
                                          </p:val>
                                        </p:tav>
                                      </p:tavLst>
                                    </p:anim>
                                  </p:childTnLst>
                                </p:cTn>
                              </p:par>
                            </p:childTnLst>
                          </p:cTn>
                        </p:par>
                        <p:par>
                          <p:cTn id="11" fill="hold">
                            <p:stCondLst>
                              <p:cond delay="500"/>
                            </p:stCondLst>
                            <p:childTnLst>
                              <p:par>
                                <p:cTn id="12" presetID="2" presetClass="entr" presetSubtype="8" fill="hold" grpId="0" nodeType="afterEffect">
                                  <p:stCondLst>
                                    <p:cond delay="0"/>
                                  </p:stCondLst>
                                  <p:childTnLst>
                                    <p:set>
                                      <p:cBhvr>
                                        <p:cTn id="13" dur="1" fill="hold">
                                          <p:stCondLst>
                                            <p:cond delay="0"/>
                                          </p:stCondLst>
                                        </p:cTn>
                                        <p:tgtEl>
                                          <p:spTgt spid="4099">
                                            <p:txEl>
                                              <p:pRg st="0" end="0"/>
                                            </p:txEl>
                                          </p:spTgt>
                                        </p:tgtEl>
                                        <p:attrNameLst>
                                          <p:attrName>style.visibility</p:attrName>
                                        </p:attrNameLst>
                                      </p:cBhvr>
                                      <p:to>
                                        <p:strVal val="visible"/>
                                      </p:to>
                                    </p:set>
                                    <p:anim calcmode="lin" valueType="num">
                                      <p:cBhvr additive="base">
                                        <p:cTn id="14" dur="500" fill="hold"/>
                                        <p:tgtEl>
                                          <p:spTgt spid="4099">
                                            <p:txEl>
                                              <p:pRg st="0" end="0"/>
                                            </p:txEl>
                                          </p:spTgt>
                                        </p:tgtEl>
                                        <p:attrNameLst>
                                          <p:attrName>ppt_x</p:attrName>
                                        </p:attrNameLst>
                                      </p:cBhvr>
                                      <p:tavLst>
                                        <p:tav tm="0">
                                          <p:val>
                                            <p:strVal val="0-#ppt_w/2"/>
                                          </p:val>
                                        </p:tav>
                                        <p:tav tm="100000">
                                          <p:val>
                                            <p:strVal val="#ppt_x"/>
                                          </p:val>
                                        </p:tav>
                                      </p:tavLst>
                                    </p:anim>
                                    <p:anim calcmode="lin" valueType="num">
                                      <p:cBhvr additive="base">
                                        <p:cTn id="15" dur="500" fill="hold"/>
                                        <p:tgtEl>
                                          <p:spTgt spid="4099">
                                            <p:txEl>
                                              <p:pRg st="0" end="0"/>
                                            </p:txEl>
                                          </p:spTgt>
                                        </p:tgtEl>
                                        <p:attrNameLst>
                                          <p:attrName>ppt_y</p:attrName>
                                        </p:attrNameLst>
                                      </p:cBhvr>
                                      <p:tavLst>
                                        <p:tav tm="0">
                                          <p:val>
                                            <p:strVal val="#ppt_y"/>
                                          </p:val>
                                        </p:tav>
                                        <p:tav tm="100000">
                                          <p:val>
                                            <p:strVal val="#ppt_y"/>
                                          </p:val>
                                        </p:tav>
                                      </p:tavLst>
                                    </p:anim>
                                  </p:childTnLst>
                                </p:cTn>
                              </p:par>
                            </p:childTnLst>
                          </p:cTn>
                        </p:par>
                        <p:par>
                          <p:cTn id="16" fill="hold">
                            <p:stCondLst>
                              <p:cond delay="1000"/>
                            </p:stCondLst>
                            <p:childTnLst>
                              <p:par>
                                <p:cTn id="17" presetID="2" presetClass="entr" presetSubtype="8" fill="hold" grpId="0" nodeType="afterEffect">
                                  <p:stCondLst>
                                    <p:cond delay="0"/>
                                  </p:stCondLst>
                                  <p:childTnLst>
                                    <p:set>
                                      <p:cBhvr>
                                        <p:cTn id="18" dur="1" fill="hold">
                                          <p:stCondLst>
                                            <p:cond delay="0"/>
                                          </p:stCondLst>
                                        </p:cTn>
                                        <p:tgtEl>
                                          <p:spTgt spid="4099">
                                            <p:txEl>
                                              <p:pRg st="1" end="1"/>
                                            </p:txEl>
                                          </p:spTgt>
                                        </p:tgtEl>
                                        <p:attrNameLst>
                                          <p:attrName>style.visibility</p:attrName>
                                        </p:attrNameLst>
                                      </p:cBhvr>
                                      <p:to>
                                        <p:strVal val="visible"/>
                                      </p:to>
                                    </p:set>
                                    <p:anim calcmode="lin" valueType="num">
                                      <p:cBhvr additive="base">
                                        <p:cTn id="19" dur="500" fill="hold"/>
                                        <p:tgtEl>
                                          <p:spTgt spid="4099">
                                            <p:txEl>
                                              <p:pRg st="1" end="1"/>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4099">
                                            <p:txEl>
                                              <p:pRg st="1" end="1"/>
                                            </p:txEl>
                                          </p:spTgt>
                                        </p:tgtEl>
                                        <p:attrNameLst>
                                          <p:attrName>ppt_y</p:attrName>
                                        </p:attrNameLst>
                                      </p:cBhvr>
                                      <p:tavLst>
                                        <p:tav tm="0">
                                          <p:val>
                                            <p:strVal val="#ppt_y"/>
                                          </p:val>
                                        </p:tav>
                                        <p:tav tm="100000">
                                          <p:val>
                                            <p:strVal val="#ppt_y"/>
                                          </p:val>
                                        </p:tav>
                                      </p:tavLst>
                                    </p:anim>
                                  </p:childTnLst>
                                </p:cTn>
                              </p:par>
                            </p:childTnLst>
                          </p:cTn>
                        </p:par>
                        <p:par>
                          <p:cTn id="21" fill="hold">
                            <p:stCondLst>
                              <p:cond delay="1500"/>
                            </p:stCondLst>
                            <p:childTnLst>
                              <p:par>
                                <p:cTn id="22" presetID="2" presetClass="entr" presetSubtype="8" fill="hold" grpId="0" nodeType="afterEffect">
                                  <p:stCondLst>
                                    <p:cond delay="0"/>
                                  </p:stCondLst>
                                  <p:childTnLst>
                                    <p:set>
                                      <p:cBhvr>
                                        <p:cTn id="23" dur="1" fill="hold">
                                          <p:stCondLst>
                                            <p:cond delay="0"/>
                                          </p:stCondLst>
                                        </p:cTn>
                                        <p:tgtEl>
                                          <p:spTgt spid="4099">
                                            <p:txEl>
                                              <p:pRg st="2" end="2"/>
                                            </p:txEl>
                                          </p:spTgt>
                                        </p:tgtEl>
                                        <p:attrNameLst>
                                          <p:attrName>style.visibility</p:attrName>
                                        </p:attrNameLst>
                                      </p:cBhvr>
                                      <p:to>
                                        <p:strVal val="visible"/>
                                      </p:to>
                                    </p:set>
                                    <p:anim calcmode="lin" valueType="num">
                                      <p:cBhvr additive="base">
                                        <p:cTn id="24" dur="500" fill="hold"/>
                                        <p:tgtEl>
                                          <p:spTgt spid="4099">
                                            <p:txEl>
                                              <p:pRg st="2" end="2"/>
                                            </p:txEl>
                                          </p:spTgt>
                                        </p:tgtEl>
                                        <p:attrNameLst>
                                          <p:attrName>ppt_x</p:attrName>
                                        </p:attrNameLst>
                                      </p:cBhvr>
                                      <p:tavLst>
                                        <p:tav tm="0">
                                          <p:val>
                                            <p:strVal val="0-#ppt_w/2"/>
                                          </p:val>
                                        </p:tav>
                                        <p:tav tm="100000">
                                          <p:val>
                                            <p:strVal val="#ppt_x"/>
                                          </p:val>
                                        </p:tav>
                                      </p:tavLst>
                                    </p:anim>
                                    <p:anim calcmode="lin" valueType="num">
                                      <p:cBhvr additive="base">
                                        <p:cTn id="25" dur="500" fill="hold"/>
                                        <p:tgtEl>
                                          <p:spTgt spid="4099">
                                            <p:txEl>
                                              <p:pRg st="2" end="2"/>
                                            </p:txEl>
                                          </p:spTgt>
                                        </p:tgtEl>
                                        <p:attrNameLst>
                                          <p:attrName>ppt_y</p:attrName>
                                        </p:attrNameLst>
                                      </p:cBhvr>
                                      <p:tavLst>
                                        <p:tav tm="0">
                                          <p:val>
                                            <p:strVal val="#ppt_y"/>
                                          </p:val>
                                        </p:tav>
                                        <p:tav tm="100000">
                                          <p:val>
                                            <p:strVal val="#ppt_y"/>
                                          </p:val>
                                        </p:tav>
                                      </p:tavLst>
                                    </p:anim>
                                  </p:childTnLst>
                                </p:cTn>
                              </p:par>
                            </p:childTnLst>
                          </p:cTn>
                        </p:par>
                        <p:par>
                          <p:cTn id="26" fill="hold">
                            <p:stCondLst>
                              <p:cond delay="2000"/>
                            </p:stCondLst>
                            <p:childTnLst>
                              <p:par>
                                <p:cTn id="27" presetID="2" presetClass="entr" presetSubtype="8" fill="hold" grpId="0" nodeType="afterEffect">
                                  <p:stCondLst>
                                    <p:cond delay="0"/>
                                  </p:stCondLst>
                                  <p:childTnLst>
                                    <p:set>
                                      <p:cBhvr>
                                        <p:cTn id="28" dur="1" fill="hold">
                                          <p:stCondLst>
                                            <p:cond delay="0"/>
                                          </p:stCondLst>
                                        </p:cTn>
                                        <p:tgtEl>
                                          <p:spTgt spid="4099">
                                            <p:txEl>
                                              <p:pRg st="3" end="3"/>
                                            </p:txEl>
                                          </p:spTgt>
                                        </p:tgtEl>
                                        <p:attrNameLst>
                                          <p:attrName>style.visibility</p:attrName>
                                        </p:attrNameLst>
                                      </p:cBhvr>
                                      <p:to>
                                        <p:strVal val="visible"/>
                                      </p:to>
                                    </p:set>
                                    <p:anim calcmode="lin" valueType="num">
                                      <p:cBhvr additive="base">
                                        <p:cTn id="29" dur="500" fill="hold"/>
                                        <p:tgtEl>
                                          <p:spTgt spid="4099">
                                            <p:txEl>
                                              <p:pRg st="3" end="3"/>
                                            </p:txEl>
                                          </p:spTgt>
                                        </p:tgtEl>
                                        <p:attrNameLst>
                                          <p:attrName>ppt_x</p:attrName>
                                        </p:attrNameLst>
                                      </p:cBhvr>
                                      <p:tavLst>
                                        <p:tav tm="0">
                                          <p:val>
                                            <p:strVal val="0-#ppt_w/2"/>
                                          </p:val>
                                        </p:tav>
                                        <p:tav tm="100000">
                                          <p:val>
                                            <p:strVal val="#ppt_x"/>
                                          </p:val>
                                        </p:tav>
                                      </p:tavLst>
                                    </p:anim>
                                    <p:anim calcmode="lin" valueType="num">
                                      <p:cBhvr additive="base">
                                        <p:cTn id="30" dur="500" fill="hold"/>
                                        <p:tgtEl>
                                          <p:spTgt spid="4099">
                                            <p:txEl>
                                              <p:pRg st="3" end="3"/>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98" grpId="0" autoUpdateAnimBg="0"/>
      <p:bldP spid="4099" grpId="0" build="p" autoUpdateAnimBg="0" advAuto="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p:txBody>
          <a:bodyPr/>
          <a:lstStyle/>
          <a:p>
            <a:r>
              <a:rPr lang="en-US" smtClean="0"/>
              <a:t>Check on Learning</a:t>
            </a:r>
            <a:endParaRPr lang="en-US" dirty="0" smtClean="0"/>
          </a:p>
        </p:txBody>
      </p:sp>
      <p:sp>
        <p:nvSpPr>
          <p:cNvPr id="7" name="Slide Number Placeholder 10"/>
          <p:cNvSpPr txBox="1">
            <a:spLocks/>
          </p:cNvSpPr>
          <p:nvPr/>
        </p:nvSpPr>
        <p:spPr bwMode="auto">
          <a:xfrm>
            <a:off x="7239000" y="6400800"/>
            <a:ext cx="1905000" cy="457200"/>
          </a:xfrm>
          <a:prstGeom prst="rect">
            <a:avLst/>
          </a:prstGeom>
          <a:noFill/>
          <a:ln w="9525">
            <a:noFill/>
            <a:miter lim="800000"/>
            <a:headEnd/>
            <a:tailEnd/>
          </a:ln>
        </p:spPr>
        <p:txBody>
          <a:bodyPr/>
          <a:lstStyle/>
          <a:p>
            <a:pPr algn="ctr"/>
            <a:r>
              <a:rPr lang="en-US" sz="1200" dirty="0" smtClean="0"/>
              <a:t>7-</a:t>
            </a:r>
            <a:fld id="{76983DB8-42F6-4238-AABE-A50C94B53D3A}" type="slidenum">
              <a:rPr lang="en-US" sz="1200" smtClean="0"/>
              <a:pPr algn="ctr"/>
              <a:t>30</a:t>
            </a:fld>
            <a:endParaRPr lang="en-US" sz="1200" dirty="0"/>
          </a:p>
        </p:txBody>
      </p:sp>
      <p:pic>
        <p:nvPicPr>
          <p:cNvPr id="11" name="Picture 4" descr="C:\Program Files\Microsoft Office\MEDIA\CAGCAT10\j0299125.wmf"/>
          <p:cNvPicPr>
            <a:picLocks noChangeAspect="1" noChangeArrowheads="1"/>
          </p:cNvPicPr>
          <p:nvPr/>
        </p:nvPicPr>
        <p:blipFill>
          <a:blip r:embed="rId3" cstate="print"/>
          <a:stretch>
            <a:fillRect/>
          </a:stretch>
        </p:blipFill>
        <p:spPr>
          <a:xfrm>
            <a:off x="3390900" y="1905000"/>
            <a:ext cx="2362200" cy="3876130"/>
          </a:xfrm>
          <a:prstGeom prst="rect">
            <a:avLst/>
          </a:prstGeom>
          <a:noFill/>
          <a:ln>
            <a:noFill/>
          </a:ln>
        </p:spPr>
      </p:pic>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9" name="Text Box 2"/>
          <p:cNvSpPr txBox="1">
            <a:spLocks noChangeArrowheads="1"/>
          </p:cNvSpPr>
          <p:nvPr/>
        </p:nvSpPr>
        <p:spPr bwMode="auto">
          <a:xfrm>
            <a:off x="228600" y="457200"/>
            <a:ext cx="8534400" cy="1066800"/>
          </a:xfrm>
          <a:prstGeom prst="rect">
            <a:avLst/>
          </a:prstGeom>
          <a:noFill/>
          <a:ln w="9525">
            <a:noFill/>
            <a:miter lim="800000"/>
            <a:headEnd/>
            <a:tailEnd/>
          </a:ln>
        </p:spPr>
        <p:txBody>
          <a:bodyPr>
            <a:spAutoFit/>
          </a:bodyPr>
          <a:lstStyle/>
          <a:p>
            <a:pPr lvl="2"/>
            <a:r>
              <a:rPr lang="en-US" sz="3200">
                <a:solidFill>
                  <a:schemeClr val="tx2"/>
                </a:solidFill>
              </a:rPr>
              <a:t>What should you consider when evaluating a car dealer? </a:t>
            </a:r>
            <a:r>
              <a:rPr lang="en-US">
                <a:solidFill>
                  <a:schemeClr val="tx2"/>
                </a:solidFill>
              </a:rPr>
              <a:t>	</a:t>
            </a:r>
          </a:p>
        </p:txBody>
      </p:sp>
      <p:sp>
        <p:nvSpPr>
          <p:cNvPr id="34820" name="Text Box 3"/>
          <p:cNvSpPr txBox="1">
            <a:spLocks noChangeArrowheads="1"/>
          </p:cNvSpPr>
          <p:nvPr/>
        </p:nvSpPr>
        <p:spPr bwMode="auto">
          <a:xfrm>
            <a:off x="609600" y="2209800"/>
            <a:ext cx="7924800" cy="1800225"/>
          </a:xfrm>
          <a:prstGeom prst="rect">
            <a:avLst/>
          </a:prstGeom>
          <a:noFill/>
          <a:ln w="9525">
            <a:noFill/>
            <a:miter lim="800000"/>
            <a:headEnd/>
            <a:tailEnd/>
          </a:ln>
        </p:spPr>
        <p:txBody>
          <a:bodyPr>
            <a:spAutoFit/>
          </a:bodyPr>
          <a:lstStyle/>
          <a:p>
            <a:pPr lvl="2"/>
            <a:r>
              <a:rPr lang="en-US">
                <a:solidFill>
                  <a:schemeClr val="bg1"/>
                </a:solidFill>
              </a:rPr>
              <a:t>	</a:t>
            </a:r>
            <a:r>
              <a:rPr lang="en-US" sz="2800">
                <a:solidFill>
                  <a:schemeClr val="tx2"/>
                </a:solidFill>
              </a:rPr>
              <a:t>a.</a:t>
            </a:r>
            <a:r>
              <a:rPr lang="en-US" sz="2800">
                <a:solidFill>
                  <a:schemeClr val="bg1"/>
                </a:solidFill>
              </a:rPr>
              <a:t>  	</a:t>
            </a:r>
            <a:r>
              <a:rPr lang="en-US" sz="2800">
                <a:solidFill>
                  <a:schemeClr val="tx2"/>
                </a:solidFill>
              </a:rPr>
              <a:t>Type of cars on the lot</a:t>
            </a:r>
          </a:p>
          <a:p>
            <a:pPr lvl="2"/>
            <a:r>
              <a:rPr lang="en-US" sz="2800">
                <a:solidFill>
                  <a:schemeClr val="tx2"/>
                </a:solidFill>
              </a:rPr>
              <a:t>	b.	Number of salespersons</a:t>
            </a:r>
          </a:p>
          <a:p>
            <a:pPr lvl="2"/>
            <a:r>
              <a:rPr lang="en-US" sz="2800">
                <a:solidFill>
                  <a:schemeClr val="tx2"/>
                </a:solidFill>
              </a:rPr>
              <a:t>	c.	Years in business</a:t>
            </a:r>
          </a:p>
          <a:p>
            <a:pPr lvl="2"/>
            <a:r>
              <a:rPr lang="en-US" sz="2800">
                <a:solidFill>
                  <a:schemeClr val="tx2"/>
                </a:solidFill>
              </a:rPr>
              <a:t>	d.	Location of dealership</a:t>
            </a:r>
            <a:endParaRPr lang="en-US">
              <a:solidFill>
                <a:schemeClr val="tx2"/>
              </a:solidFill>
            </a:endParaRPr>
          </a:p>
        </p:txBody>
      </p:sp>
      <p:sp>
        <p:nvSpPr>
          <p:cNvPr id="112644" name="Text Box 4"/>
          <p:cNvSpPr txBox="1">
            <a:spLocks noChangeArrowheads="1"/>
          </p:cNvSpPr>
          <p:nvPr/>
        </p:nvSpPr>
        <p:spPr bwMode="auto">
          <a:xfrm>
            <a:off x="228600" y="4572000"/>
            <a:ext cx="8763000" cy="641350"/>
          </a:xfrm>
          <a:prstGeom prst="rect">
            <a:avLst/>
          </a:prstGeom>
          <a:noFill/>
          <a:ln w="9525">
            <a:noFill/>
            <a:miter lim="800000"/>
            <a:headEnd/>
            <a:tailEnd/>
          </a:ln>
        </p:spPr>
        <p:txBody>
          <a:bodyPr>
            <a:spAutoFit/>
          </a:bodyPr>
          <a:lstStyle/>
          <a:p>
            <a:pPr algn="ctr">
              <a:spcBef>
                <a:spcPct val="50000"/>
              </a:spcBef>
            </a:pPr>
            <a:r>
              <a:rPr lang="en-US" sz="3600" dirty="0">
                <a:solidFill>
                  <a:srgbClr val="0070C0"/>
                </a:solidFill>
              </a:rPr>
              <a:t>c.	Years in business</a:t>
            </a:r>
            <a:endParaRPr lang="en-US" dirty="0">
              <a:solidFill>
                <a:srgbClr val="0070C0"/>
              </a:solidFill>
            </a:endParaRPr>
          </a:p>
        </p:txBody>
      </p:sp>
      <p:sp>
        <p:nvSpPr>
          <p:cNvPr id="6" name="Slide Number Placeholder 10"/>
          <p:cNvSpPr txBox="1">
            <a:spLocks/>
          </p:cNvSpPr>
          <p:nvPr/>
        </p:nvSpPr>
        <p:spPr bwMode="auto">
          <a:xfrm>
            <a:off x="7239000" y="6400800"/>
            <a:ext cx="1905000" cy="457200"/>
          </a:xfrm>
          <a:prstGeom prst="rect">
            <a:avLst/>
          </a:prstGeom>
          <a:noFill/>
          <a:ln w="9525">
            <a:noFill/>
            <a:miter lim="800000"/>
            <a:headEnd/>
            <a:tailEnd/>
          </a:ln>
        </p:spPr>
        <p:txBody>
          <a:bodyPr/>
          <a:lstStyle/>
          <a:p>
            <a:pPr algn="ctr"/>
            <a:r>
              <a:rPr lang="en-US" sz="1200" dirty="0" smtClean="0"/>
              <a:t>7-</a:t>
            </a:r>
            <a:fld id="{76983DB8-42F6-4238-AABE-A50C94B53D3A}" type="slidenum">
              <a:rPr lang="en-US" sz="1200" smtClean="0"/>
              <a:pPr algn="ctr"/>
              <a:t>31</a:t>
            </a:fld>
            <a:endParaRPr lang="en-US" sz="12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36" fill="hold" grpId="0" nodeType="clickEffect">
                                  <p:stCondLst>
                                    <p:cond delay="0"/>
                                  </p:stCondLst>
                                  <p:childTnLst>
                                    <p:set>
                                      <p:cBhvr>
                                        <p:cTn id="6" dur="1" fill="hold">
                                          <p:stCondLst>
                                            <p:cond delay="0"/>
                                          </p:stCondLst>
                                        </p:cTn>
                                        <p:tgtEl>
                                          <p:spTgt spid="112644"/>
                                        </p:tgtEl>
                                        <p:attrNameLst>
                                          <p:attrName>style.visibility</p:attrName>
                                        </p:attrNameLst>
                                      </p:cBhvr>
                                      <p:to>
                                        <p:strVal val="visible"/>
                                      </p:to>
                                    </p:set>
                                    <p:anim calcmode="lin" valueType="num">
                                      <p:cBhvr>
                                        <p:cTn id="7" dur="500" fill="hold"/>
                                        <p:tgtEl>
                                          <p:spTgt spid="112644"/>
                                        </p:tgtEl>
                                        <p:attrNameLst>
                                          <p:attrName>ppt_w</p:attrName>
                                        </p:attrNameLst>
                                      </p:cBhvr>
                                      <p:tavLst>
                                        <p:tav tm="0">
                                          <p:val>
                                            <p:strVal val="(6*min(max(#ppt_w*#ppt_h,.3),1)-7.4)/-.7*#ppt_w"/>
                                          </p:val>
                                        </p:tav>
                                        <p:tav tm="100000">
                                          <p:val>
                                            <p:strVal val="#ppt_w"/>
                                          </p:val>
                                        </p:tav>
                                      </p:tavLst>
                                    </p:anim>
                                    <p:anim calcmode="lin" valueType="num">
                                      <p:cBhvr>
                                        <p:cTn id="8" dur="500" fill="hold"/>
                                        <p:tgtEl>
                                          <p:spTgt spid="112644"/>
                                        </p:tgtEl>
                                        <p:attrNameLst>
                                          <p:attrName>ppt_h</p:attrName>
                                        </p:attrNameLst>
                                      </p:cBhvr>
                                      <p:tavLst>
                                        <p:tav tm="0">
                                          <p:val>
                                            <p:strVal val="(6*min(max(#ppt_w*#ppt_h,.3),1)-7.4)/-.7*#ppt_h"/>
                                          </p:val>
                                        </p:tav>
                                        <p:tav tm="100000">
                                          <p:val>
                                            <p:strVal val="#ppt_h"/>
                                          </p:val>
                                        </p:tav>
                                      </p:tavLst>
                                    </p:anim>
                                    <p:anim calcmode="lin" valueType="num">
                                      <p:cBhvr>
                                        <p:cTn id="9" dur="500" fill="hold"/>
                                        <p:tgtEl>
                                          <p:spTgt spid="112644"/>
                                        </p:tgtEl>
                                        <p:attrNameLst>
                                          <p:attrName>ppt_x</p:attrName>
                                        </p:attrNameLst>
                                      </p:cBhvr>
                                      <p:tavLst>
                                        <p:tav tm="0">
                                          <p:val>
                                            <p:fltVal val="0.5"/>
                                          </p:val>
                                        </p:tav>
                                        <p:tav tm="100000">
                                          <p:val>
                                            <p:strVal val="#ppt_x"/>
                                          </p:val>
                                        </p:tav>
                                      </p:tavLst>
                                    </p:anim>
                                    <p:anim calcmode="lin" valueType="num">
                                      <p:cBhvr>
                                        <p:cTn id="10" dur="500" fill="hold"/>
                                        <p:tgtEl>
                                          <p:spTgt spid="112644"/>
                                        </p:tgtEl>
                                        <p:attrNameLst>
                                          <p:attrName>ppt_y</p:attrName>
                                        </p:attrNameLst>
                                      </p:cBhvr>
                                      <p:tavLst>
                                        <p:tav tm="0">
                                          <p:val>
                                            <p:strVal val="1+(6*min(max(#ppt_w*#ppt_h,.3),1)-7.4)/-.7*#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44" grpId="0" autoUpdateAnimBg="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3" name="Text Box 2"/>
          <p:cNvSpPr txBox="1">
            <a:spLocks noChangeArrowheads="1"/>
          </p:cNvSpPr>
          <p:nvPr/>
        </p:nvSpPr>
        <p:spPr bwMode="auto">
          <a:xfrm>
            <a:off x="228600" y="457200"/>
            <a:ext cx="8534400" cy="1570038"/>
          </a:xfrm>
          <a:prstGeom prst="rect">
            <a:avLst/>
          </a:prstGeom>
          <a:noFill/>
          <a:ln w="9525">
            <a:noFill/>
            <a:miter lim="800000"/>
            <a:headEnd/>
            <a:tailEnd/>
          </a:ln>
        </p:spPr>
        <p:txBody>
          <a:bodyPr>
            <a:spAutoFit/>
          </a:bodyPr>
          <a:lstStyle/>
          <a:p>
            <a:pPr lvl="2"/>
            <a:r>
              <a:rPr lang="en-US" sz="3200">
                <a:solidFill>
                  <a:schemeClr val="tx2"/>
                </a:solidFill>
              </a:rPr>
              <a:t>The Manufacturer’s Suggested Retail Price (MSRP) can be found in what publication?  </a:t>
            </a:r>
            <a:r>
              <a:rPr lang="en-US">
                <a:solidFill>
                  <a:schemeClr val="tx2"/>
                </a:solidFill>
              </a:rPr>
              <a:t>	</a:t>
            </a:r>
          </a:p>
        </p:txBody>
      </p:sp>
      <p:sp>
        <p:nvSpPr>
          <p:cNvPr id="35844" name="Text Box 3"/>
          <p:cNvSpPr txBox="1">
            <a:spLocks noChangeArrowheads="1"/>
          </p:cNvSpPr>
          <p:nvPr/>
        </p:nvSpPr>
        <p:spPr bwMode="auto">
          <a:xfrm>
            <a:off x="609600" y="2438400"/>
            <a:ext cx="7924800" cy="1800225"/>
          </a:xfrm>
          <a:prstGeom prst="rect">
            <a:avLst/>
          </a:prstGeom>
          <a:noFill/>
          <a:ln w="9525">
            <a:noFill/>
            <a:miter lim="800000"/>
            <a:headEnd/>
            <a:tailEnd/>
          </a:ln>
        </p:spPr>
        <p:txBody>
          <a:bodyPr>
            <a:spAutoFit/>
          </a:bodyPr>
          <a:lstStyle/>
          <a:p>
            <a:pPr lvl="2"/>
            <a:r>
              <a:rPr lang="en-US">
                <a:solidFill>
                  <a:schemeClr val="bg1"/>
                </a:solidFill>
              </a:rPr>
              <a:t>	</a:t>
            </a:r>
            <a:r>
              <a:rPr lang="en-US" sz="2800">
                <a:solidFill>
                  <a:schemeClr val="tx2"/>
                </a:solidFill>
              </a:rPr>
              <a:t>a.</a:t>
            </a:r>
            <a:r>
              <a:rPr lang="en-US" sz="2800">
                <a:solidFill>
                  <a:schemeClr val="bg1"/>
                </a:solidFill>
              </a:rPr>
              <a:t>  	</a:t>
            </a:r>
            <a:r>
              <a:rPr lang="en-US" sz="2800">
                <a:solidFill>
                  <a:schemeClr val="tx2"/>
                </a:solidFill>
              </a:rPr>
              <a:t>Hot Rod</a:t>
            </a:r>
          </a:p>
          <a:p>
            <a:pPr lvl="2"/>
            <a:r>
              <a:rPr lang="en-US" sz="2800">
                <a:solidFill>
                  <a:schemeClr val="tx2"/>
                </a:solidFill>
              </a:rPr>
              <a:t>	b.	Kelly Blue Book</a:t>
            </a:r>
          </a:p>
          <a:p>
            <a:pPr lvl="2"/>
            <a:r>
              <a:rPr lang="en-US" sz="2800">
                <a:solidFill>
                  <a:schemeClr val="tx2"/>
                </a:solidFill>
              </a:rPr>
              <a:t>	c.	Car and Driver</a:t>
            </a:r>
          </a:p>
          <a:p>
            <a:pPr lvl="2"/>
            <a:r>
              <a:rPr lang="en-US" sz="2800">
                <a:solidFill>
                  <a:schemeClr val="tx2"/>
                </a:solidFill>
              </a:rPr>
              <a:t>	d.	Shade Tree Mechanic</a:t>
            </a:r>
            <a:endParaRPr lang="en-US">
              <a:solidFill>
                <a:schemeClr val="tx2"/>
              </a:solidFill>
            </a:endParaRPr>
          </a:p>
        </p:txBody>
      </p:sp>
      <p:sp>
        <p:nvSpPr>
          <p:cNvPr id="113668" name="Text Box 4"/>
          <p:cNvSpPr txBox="1">
            <a:spLocks noChangeArrowheads="1"/>
          </p:cNvSpPr>
          <p:nvPr/>
        </p:nvSpPr>
        <p:spPr bwMode="auto">
          <a:xfrm>
            <a:off x="228600" y="4572000"/>
            <a:ext cx="8763000" cy="641350"/>
          </a:xfrm>
          <a:prstGeom prst="rect">
            <a:avLst/>
          </a:prstGeom>
          <a:noFill/>
          <a:ln w="9525">
            <a:noFill/>
            <a:miter lim="800000"/>
            <a:headEnd/>
            <a:tailEnd/>
          </a:ln>
        </p:spPr>
        <p:txBody>
          <a:bodyPr>
            <a:spAutoFit/>
          </a:bodyPr>
          <a:lstStyle/>
          <a:p>
            <a:pPr algn="ctr">
              <a:spcBef>
                <a:spcPct val="50000"/>
              </a:spcBef>
            </a:pPr>
            <a:r>
              <a:rPr lang="en-US" sz="3600">
                <a:solidFill>
                  <a:srgbClr val="0070C0"/>
                </a:solidFill>
              </a:rPr>
              <a:t>b.	Kelly Blue Book</a:t>
            </a:r>
            <a:endParaRPr lang="en-US">
              <a:solidFill>
                <a:srgbClr val="0070C0"/>
              </a:solidFill>
            </a:endParaRPr>
          </a:p>
        </p:txBody>
      </p:sp>
      <p:sp>
        <p:nvSpPr>
          <p:cNvPr id="6" name="Slide Number Placeholder 10"/>
          <p:cNvSpPr txBox="1">
            <a:spLocks/>
          </p:cNvSpPr>
          <p:nvPr/>
        </p:nvSpPr>
        <p:spPr bwMode="auto">
          <a:xfrm>
            <a:off x="7239000" y="6400800"/>
            <a:ext cx="1905000" cy="457200"/>
          </a:xfrm>
          <a:prstGeom prst="rect">
            <a:avLst/>
          </a:prstGeom>
          <a:noFill/>
          <a:ln w="9525">
            <a:noFill/>
            <a:miter lim="800000"/>
            <a:headEnd/>
            <a:tailEnd/>
          </a:ln>
        </p:spPr>
        <p:txBody>
          <a:bodyPr/>
          <a:lstStyle/>
          <a:p>
            <a:pPr algn="ctr"/>
            <a:r>
              <a:rPr lang="en-US" sz="1200" dirty="0" smtClean="0"/>
              <a:t>7-</a:t>
            </a:r>
            <a:fld id="{76983DB8-42F6-4238-AABE-A50C94B53D3A}" type="slidenum">
              <a:rPr lang="en-US" sz="1200" smtClean="0"/>
              <a:pPr algn="ctr"/>
              <a:t>32</a:t>
            </a:fld>
            <a:endParaRPr lang="en-US" sz="12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36" fill="hold" grpId="0" nodeType="clickEffect">
                                  <p:stCondLst>
                                    <p:cond delay="0"/>
                                  </p:stCondLst>
                                  <p:childTnLst>
                                    <p:set>
                                      <p:cBhvr>
                                        <p:cTn id="6" dur="1" fill="hold">
                                          <p:stCondLst>
                                            <p:cond delay="0"/>
                                          </p:stCondLst>
                                        </p:cTn>
                                        <p:tgtEl>
                                          <p:spTgt spid="113668"/>
                                        </p:tgtEl>
                                        <p:attrNameLst>
                                          <p:attrName>style.visibility</p:attrName>
                                        </p:attrNameLst>
                                      </p:cBhvr>
                                      <p:to>
                                        <p:strVal val="visible"/>
                                      </p:to>
                                    </p:set>
                                    <p:anim calcmode="lin" valueType="num">
                                      <p:cBhvr>
                                        <p:cTn id="7" dur="500" fill="hold"/>
                                        <p:tgtEl>
                                          <p:spTgt spid="113668"/>
                                        </p:tgtEl>
                                        <p:attrNameLst>
                                          <p:attrName>ppt_w</p:attrName>
                                        </p:attrNameLst>
                                      </p:cBhvr>
                                      <p:tavLst>
                                        <p:tav tm="0">
                                          <p:val>
                                            <p:strVal val="(6*min(max(#ppt_w*#ppt_h,.3),1)-7.4)/-.7*#ppt_w"/>
                                          </p:val>
                                        </p:tav>
                                        <p:tav tm="100000">
                                          <p:val>
                                            <p:strVal val="#ppt_w"/>
                                          </p:val>
                                        </p:tav>
                                      </p:tavLst>
                                    </p:anim>
                                    <p:anim calcmode="lin" valueType="num">
                                      <p:cBhvr>
                                        <p:cTn id="8" dur="500" fill="hold"/>
                                        <p:tgtEl>
                                          <p:spTgt spid="113668"/>
                                        </p:tgtEl>
                                        <p:attrNameLst>
                                          <p:attrName>ppt_h</p:attrName>
                                        </p:attrNameLst>
                                      </p:cBhvr>
                                      <p:tavLst>
                                        <p:tav tm="0">
                                          <p:val>
                                            <p:strVal val="(6*min(max(#ppt_w*#ppt_h,.3),1)-7.4)/-.7*#ppt_h"/>
                                          </p:val>
                                        </p:tav>
                                        <p:tav tm="100000">
                                          <p:val>
                                            <p:strVal val="#ppt_h"/>
                                          </p:val>
                                        </p:tav>
                                      </p:tavLst>
                                    </p:anim>
                                    <p:anim calcmode="lin" valueType="num">
                                      <p:cBhvr>
                                        <p:cTn id="9" dur="500" fill="hold"/>
                                        <p:tgtEl>
                                          <p:spTgt spid="113668"/>
                                        </p:tgtEl>
                                        <p:attrNameLst>
                                          <p:attrName>ppt_x</p:attrName>
                                        </p:attrNameLst>
                                      </p:cBhvr>
                                      <p:tavLst>
                                        <p:tav tm="0">
                                          <p:val>
                                            <p:fltVal val="0.5"/>
                                          </p:val>
                                        </p:tav>
                                        <p:tav tm="100000">
                                          <p:val>
                                            <p:strVal val="#ppt_x"/>
                                          </p:val>
                                        </p:tav>
                                      </p:tavLst>
                                    </p:anim>
                                    <p:anim calcmode="lin" valueType="num">
                                      <p:cBhvr>
                                        <p:cTn id="10" dur="500" fill="hold"/>
                                        <p:tgtEl>
                                          <p:spTgt spid="113668"/>
                                        </p:tgtEl>
                                        <p:attrNameLst>
                                          <p:attrName>ppt_y</p:attrName>
                                        </p:attrNameLst>
                                      </p:cBhvr>
                                      <p:tavLst>
                                        <p:tav tm="0">
                                          <p:val>
                                            <p:strVal val="1+(6*min(max(#ppt_w*#ppt_h,.3),1)-7.4)/-.7*#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3668" grpId="0" autoUpdateAnimBg="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7" name="Text Box 2"/>
          <p:cNvSpPr txBox="1">
            <a:spLocks noChangeArrowheads="1"/>
          </p:cNvSpPr>
          <p:nvPr/>
        </p:nvSpPr>
        <p:spPr bwMode="auto">
          <a:xfrm>
            <a:off x="228600" y="457200"/>
            <a:ext cx="8534400" cy="1066800"/>
          </a:xfrm>
          <a:prstGeom prst="rect">
            <a:avLst/>
          </a:prstGeom>
          <a:noFill/>
          <a:ln w="9525">
            <a:noFill/>
            <a:miter lim="800000"/>
            <a:headEnd/>
            <a:tailEnd/>
          </a:ln>
        </p:spPr>
        <p:txBody>
          <a:bodyPr>
            <a:spAutoFit/>
          </a:bodyPr>
          <a:lstStyle/>
          <a:p>
            <a:pPr lvl="2"/>
            <a:r>
              <a:rPr lang="en-US" sz="3200">
                <a:solidFill>
                  <a:schemeClr val="tx2"/>
                </a:solidFill>
              </a:rPr>
              <a:t>When should you walk away from a car deal? </a:t>
            </a:r>
            <a:r>
              <a:rPr lang="en-US">
                <a:solidFill>
                  <a:schemeClr val="tx2"/>
                </a:solidFill>
              </a:rPr>
              <a:t>	</a:t>
            </a:r>
          </a:p>
        </p:txBody>
      </p:sp>
      <p:sp>
        <p:nvSpPr>
          <p:cNvPr id="36868" name="Text Box 3"/>
          <p:cNvSpPr txBox="1">
            <a:spLocks noChangeArrowheads="1"/>
          </p:cNvSpPr>
          <p:nvPr/>
        </p:nvSpPr>
        <p:spPr bwMode="auto">
          <a:xfrm>
            <a:off x="609600" y="2209800"/>
            <a:ext cx="7924800" cy="2227263"/>
          </a:xfrm>
          <a:prstGeom prst="rect">
            <a:avLst/>
          </a:prstGeom>
          <a:noFill/>
          <a:ln w="9525">
            <a:noFill/>
            <a:miter lim="800000"/>
            <a:headEnd/>
            <a:tailEnd/>
          </a:ln>
        </p:spPr>
        <p:txBody>
          <a:bodyPr>
            <a:spAutoFit/>
          </a:bodyPr>
          <a:lstStyle/>
          <a:p>
            <a:pPr lvl="2"/>
            <a:r>
              <a:rPr lang="en-US" sz="2800">
                <a:solidFill>
                  <a:schemeClr val="tx2"/>
                </a:solidFill>
              </a:rPr>
              <a:t>a.  	When the contract isn’t clear</a:t>
            </a:r>
          </a:p>
          <a:p>
            <a:pPr lvl="2"/>
            <a:r>
              <a:rPr lang="en-US" sz="2800">
                <a:solidFill>
                  <a:schemeClr val="tx2"/>
                </a:solidFill>
              </a:rPr>
              <a:t>b.	When the dealer refuses to let you 	have the contract reviewed</a:t>
            </a:r>
          </a:p>
          <a:p>
            <a:pPr lvl="2"/>
            <a:r>
              <a:rPr lang="en-US" sz="2800">
                <a:solidFill>
                  <a:schemeClr val="tx2"/>
                </a:solidFill>
              </a:rPr>
              <a:t>c.	If you are feeling pressured</a:t>
            </a:r>
          </a:p>
          <a:p>
            <a:pPr lvl="2"/>
            <a:r>
              <a:rPr lang="en-US" sz="2800">
                <a:solidFill>
                  <a:schemeClr val="tx2"/>
                </a:solidFill>
              </a:rPr>
              <a:t>d.	All of the above</a:t>
            </a:r>
            <a:endParaRPr lang="en-US">
              <a:solidFill>
                <a:schemeClr val="tx2"/>
              </a:solidFill>
            </a:endParaRPr>
          </a:p>
        </p:txBody>
      </p:sp>
      <p:sp>
        <p:nvSpPr>
          <p:cNvPr id="114692" name="Text Box 4"/>
          <p:cNvSpPr txBox="1">
            <a:spLocks noChangeArrowheads="1"/>
          </p:cNvSpPr>
          <p:nvPr/>
        </p:nvSpPr>
        <p:spPr bwMode="auto">
          <a:xfrm>
            <a:off x="0" y="5105400"/>
            <a:ext cx="8763000" cy="641350"/>
          </a:xfrm>
          <a:prstGeom prst="rect">
            <a:avLst/>
          </a:prstGeom>
          <a:noFill/>
          <a:ln w="9525">
            <a:noFill/>
            <a:miter lim="800000"/>
            <a:headEnd/>
            <a:tailEnd/>
          </a:ln>
        </p:spPr>
        <p:txBody>
          <a:bodyPr>
            <a:spAutoFit/>
          </a:bodyPr>
          <a:lstStyle/>
          <a:p>
            <a:pPr algn="ctr">
              <a:spcBef>
                <a:spcPct val="50000"/>
              </a:spcBef>
            </a:pPr>
            <a:r>
              <a:rPr lang="en-US" sz="3600">
                <a:solidFill>
                  <a:srgbClr val="0070C0"/>
                </a:solidFill>
              </a:rPr>
              <a:t>d.  All of the above</a:t>
            </a:r>
            <a:endParaRPr lang="en-US">
              <a:solidFill>
                <a:srgbClr val="0070C0"/>
              </a:solidFill>
            </a:endParaRPr>
          </a:p>
        </p:txBody>
      </p:sp>
      <p:sp>
        <p:nvSpPr>
          <p:cNvPr id="6" name="Slide Number Placeholder 10"/>
          <p:cNvSpPr txBox="1">
            <a:spLocks/>
          </p:cNvSpPr>
          <p:nvPr/>
        </p:nvSpPr>
        <p:spPr bwMode="auto">
          <a:xfrm>
            <a:off x="7239000" y="6400800"/>
            <a:ext cx="1905000" cy="457200"/>
          </a:xfrm>
          <a:prstGeom prst="rect">
            <a:avLst/>
          </a:prstGeom>
          <a:noFill/>
          <a:ln w="9525">
            <a:noFill/>
            <a:miter lim="800000"/>
            <a:headEnd/>
            <a:tailEnd/>
          </a:ln>
        </p:spPr>
        <p:txBody>
          <a:bodyPr/>
          <a:lstStyle/>
          <a:p>
            <a:pPr algn="ctr"/>
            <a:r>
              <a:rPr lang="en-US" sz="1200" dirty="0" smtClean="0"/>
              <a:t>7-</a:t>
            </a:r>
            <a:fld id="{76983DB8-42F6-4238-AABE-A50C94B53D3A}" type="slidenum">
              <a:rPr lang="en-US" sz="1200" smtClean="0"/>
              <a:pPr algn="ctr"/>
              <a:t>33</a:t>
            </a:fld>
            <a:endParaRPr lang="en-US" sz="12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36" fill="hold" grpId="0" nodeType="clickEffect">
                                  <p:stCondLst>
                                    <p:cond delay="0"/>
                                  </p:stCondLst>
                                  <p:childTnLst>
                                    <p:set>
                                      <p:cBhvr>
                                        <p:cTn id="6" dur="1" fill="hold">
                                          <p:stCondLst>
                                            <p:cond delay="0"/>
                                          </p:stCondLst>
                                        </p:cTn>
                                        <p:tgtEl>
                                          <p:spTgt spid="114692"/>
                                        </p:tgtEl>
                                        <p:attrNameLst>
                                          <p:attrName>style.visibility</p:attrName>
                                        </p:attrNameLst>
                                      </p:cBhvr>
                                      <p:to>
                                        <p:strVal val="visible"/>
                                      </p:to>
                                    </p:set>
                                    <p:anim calcmode="lin" valueType="num">
                                      <p:cBhvr>
                                        <p:cTn id="7" dur="500" fill="hold"/>
                                        <p:tgtEl>
                                          <p:spTgt spid="114692"/>
                                        </p:tgtEl>
                                        <p:attrNameLst>
                                          <p:attrName>ppt_w</p:attrName>
                                        </p:attrNameLst>
                                      </p:cBhvr>
                                      <p:tavLst>
                                        <p:tav tm="0">
                                          <p:val>
                                            <p:strVal val="(6*min(max(#ppt_w*#ppt_h,.3),1)-7.4)/-.7*#ppt_w"/>
                                          </p:val>
                                        </p:tav>
                                        <p:tav tm="100000">
                                          <p:val>
                                            <p:strVal val="#ppt_w"/>
                                          </p:val>
                                        </p:tav>
                                      </p:tavLst>
                                    </p:anim>
                                    <p:anim calcmode="lin" valueType="num">
                                      <p:cBhvr>
                                        <p:cTn id="8" dur="500" fill="hold"/>
                                        <p:tgtEl>
                                          <p:spTgt spid="114692"/>
                                        </p:tgtEl>
                                        <p:attrNameLst>
                                          <p:attrName>ppt_h</p:attrName>
                                        </p:attrNameLst>
                                      </p:cBhvr>
                                      <p:tavLst>
                                        <p:tav tm="0">
                                          <p:val>
                                            <p:strVal val="(6*min(max(#ppt_w*#ppt_h,.3),1)-7.4)/-.7*#ppt_h"/>
                                          </p:val>
                                        </p:tav>
                                        <p:tav tm="100000">
                                          <p:val>
                                            <p:strVal val="#ppt_h"/>
                                          </p:val>
                                        </p:tav>
                                      </p:tavLst>
                                    </p:anim>
                                    <p:anim calcmode="lin" valueType="num">
                                      <p:cBhvr>
                                        <p:cTn id="9" dur="500" fill="hold"/>
                                        <p:tgtEl>
                                          <p:spTgt spid="114692"/>
                                        </p:tgtEl>
                                        <p:attrNameLst>
                                          <p:attrName>ppt_x</p:attrName>
                                        </p:attrNameLst>
                                      </p:cBhvr>
                                      <p:tavLst>
                                        <p:tav tm="0">
                                          <p:val>
                                            <p:fltVal val="0.5"/>
                                          </p:val>
                                        </p:tav>
                                        <p:tav tm="100000">
                                          <p:val>
                                            <p:strVal val="#ppt_x"/>
                                          </p:val>
                                        </p:tav>
                                      </p:tavLst>
                                    </p:anim>
                                    <p:anim calcmode="lin" valueType="num">
                                      <p:cBhvr>
                                        <p:cTn id="10" dur="500" fill="hold"/>
                                        <p:tgtEl>
                                          <p:spTgt spid="114692"/>
                                        </p:tgtEl>
                                        <p:attrNameLst>
                                          <p:attrName>ppt_y</p:attrName>
                                        </p:attrNameLst>
                                      </p:cBhvr>
                                      <p:tavLst>
                                        <p:tav tm="0">
                                          <p:val>
                                            <p:strVal val="1+(6*min(max(#ppt_w*#ppt_h,.3),1)-7.4)/-.7*#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4692" grpId="0" autoUpdateAnimBg="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1" name="Text Box 2"/>
          <p:cNvSpPr txBox="1">
            <a:spLocks noChangeArrowheads="1"/>
          </p:cNvSpPr>
          <p:nvPr/>
        </p:nvSpPr>
        <p:spPr bwMode="auto">
          <a:xfrm>
            <a:off x="228600" y="457200"/>
            <a:ext cx="8534400" cy="1570038"/>
          </a:xfrm>
          <a:prstGeom prst="rect">
            <a:avLst/>
          </a:prstGeom>
          <a:noFill/>
          <a:ln w="9525">
            <a:noFill/>
            <a:miter lim="800000"/>
            <a:headEnd/>
            <a:tailEnd/>
          </a:ln>
        </p:spPr>
        <p:txBody>
          <a:bodyPr>
            <a:spAutoFit/>
          </a:bodyPr>
          <a:lstStyle/>
          <a:p>
            <a:pPr lvl="2"/>
            <a:r>
              <a:rPr lang="en-US" sz="3200">
                <a:solidFill>
                  <a:schemeClr val="tx2"/>
                </a:solidFill>
              </a:rPr>
              <a:t>True or False.  You should always finance your car through the auto dealership. </a:t>
            </a:r>
            <a:r>
              <a:rPr lang="en-US">
                <a:solidFill>
                  <a:schemeClr val="tx2"/>
                </a:solidFill>
              </a:rPr>
              <a:t>	</a:t>
            </a:r>
          </a:p>
        </p:txBody>
      </p:sp>
      <p:sp>
        <p:nvSpPr>
          <p:cNvPr id="115715" name="Text Box 3"/>
          <p:cNvSpPr txBox="1">
            <a:spLocks noChangeArrowheads="1"/>
          </p:cNvSpPr>
          <p:nvPr/>
        </p:nvSpPr>
        <p:spPr bwMode="auto">
          <a:xfrm>
            <a:off x="0" y="2743200"/>
            <a:ext cx="8763000" cy="641350"/>
          </a:xfrm>
          <a:prstGeom prst="rect">
            <a:avLst/>
          </a:prstGeom>
          <a:noFill/>
          <a:ln w="9525">
            <a:noFill/>
            <a:miter lim="800000"/>
            <a:headEnd/>
            <a:tailEnd/>
          </a:ln>
        </p:spPr>
        <p:txBody>
          <a:bodyPr>
            <a:spAutoFit/>
          </a:bodyPr>
          <a:lstStyle/>
          <a:p>
            <a:pPr algn="ctr">
              <a:spcBef>
                <a:spcPct val="50000"/>
              </a:spcBef>
            </a:pPr>
            <a:r>
              <a:rPr lang="en-US" sz="3600">
                <a:solidFill>
                  <a:srgbClr val="0070C0"/>
                </a:solidFill>
              </a:rPr>
              <a:t>False</a:t>
            </a:r>
            <a:endParaRPr lang="en-US">
              <a:solidFill>
                <a:srgbClr val="0070C0"/>
              </a:solidFill>
            </a:endParaRPr>
          </a:p>
        </p:txBody>
      </p:sp>
      <p:sp>
        <p:nvSpPr>
          <p:cNvPr id="5" name="Slide Number Placeholder 10"/>
          <p:cNvSpPr txBox="1">
            <a:spLocks/>
          </p:cNvSpPr>
          <p:nvPr/>
        </p:nvSpPr>
        <p:spPr bwMode="auto">
          <a:xfrm>
            <a:off x="7239000" y="6400800"/>
            <a:ext cx="1905000" cy="457200"/>
          </a:xfrm>
          <a:prstGeom prst="rect">
            <a:avLst/>
          </a:prstGeom>
          <a:noFill/>
          <a:ln w="9525">
            <a:noFill/>
            <a:miter lim="800000"/>
            <a:headEnd/>
            <a:tailEnd/>
          </a:ln>
        </p:spPr>
        <p:txBody>
          <a:bodyPr/>
          <a:lstStyle/>
          <a:p>
            <a:pPr algn="ctr"/>
            <a:r>
              <a:rPr lang="en-US" sz="1200" dirty="0" smtClean="0"/>
              <a:t>7-</a:t>
            </a:r>
            <a:fld id="{76983DB8-42F6-4238-AABE-A50C94B53D3A}" type="slidenum">
              <a:rPr lang="en-US" sz="1200" smtClean="0"/>
              <a:pPr algn="ctr"/>
              <a:t>34</a:t>
            </a:fld>
            <a:endParaRPr lang="en-US" sz="12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36" fill="hold" grpId="0" nodeType="clickEffect">
                                  <p:stCondLst>
                                    <p:cond delay="0"/>
                                  </p:stCondLst>
                                  <p:childTnLst>
                                    <p:set>
                                      <p:cBhvr>
                                        <p:cTn id="6" dur="1" fill="hold">
                                          <p:stCondLst>
                                            <p:cond delay="0"/>
                                          </p:stCondLst>
                                        </p:cTn>
                                        <p:tgtEl>
                                          <p:spTgt spid="115715"/>
                                        </p:tgtEl>
                                        <p:attrNameLst>
                                          <p:attrName>style.visibility</p:attrName>
                                        </p:attrNameLst>
                                      </p:cBhvr>
                                      <p:to>
                                        <p:strVal val="visible"/>
                                      </p:to>
                                    </p:set>
                                    <p:anim calcmode="lin" valueType="num">
                                      <p:cBhvr>
                                        <p:cTn id="7" dur="500" fill="hold"/>
                                        <p:tgtEl>
                                          <p:spTgt spid="115715"/>
                                        </p:tgtEl>
                                        <p:attrNameLst>
                                          <p:attrName>ppt_w</p:attrName>
                                        </p:attrNameLst>
                                      </p:cBhvr>
                                      <p:tavLst>
                                        <p:tav tm="0">
                                          <p:val>
                                            <p:strVal val="(6*min(max(#ppt_w*#ppt_h,.3),1)-7.4)/-.7*#ppt_w"/>
                                          </p:val>
                                        </p:tav>
                                        <p:tav tm="100000">
                                          <p:val>
                                            <p:strVal val="#ppt_w"/>
                                          </p:val>
                                        </p:tav>
                                      </p:tavLst>
                                    </p:anim>
                                    <p:anim calcmode="lin" valueType="num">
                                      <p:cBhvr>
                                        <p:cTn id="8" dur="500" fill="hold"/>
                                        <p:tgtEl>
                                          <p:spTgt spid="115715"/>
                                        </p:tgtEl>
                                        <p:attrNameLst>
                                          <p:attrName>ppt_h</p:attrName>
                                        </p:attrNameLst>
                                      </p:cBhvr>
                                      <p:tavLst>
                                        <p:tav tm="0">
                                          <p:val>
                                            <p:strVal val="(6*min(max(#ppt_w*#ppt_h,.3),1)-7.4)/-.7*#ppt_h"/>
                                          </p:val>
                                        </p:tav>
                                        <p:tav tm="100000">
                                          <p:val>
                                            <p:strVal val="#ppt_h"/>
                                          </p:val>
                                        </p:tav>
                                      </p:tavLst>
                                    </p:anim>
                                    <p:anim calcmode="lin" valueType="num">
                                      <p:cBhvr>
                                        <p:cTn id="9" dur="500" fill="hold"/>
                                        <p:tgtEl>
                                          <p:spTgt spid="115715"/>
                                        </p:tgtEl>
                                        <p:attrNameLst>
                                          <p:attrName>ppt_x</p:attrName>
                                        </p:attrNameLst>
                                      </p:cBhvr>
                                      <p:tavLst>
                                        <p:tav tm="0">
                                          <p:val>
                                            <p:fltVal val="0.5"/>
                                          </p:val>
                                        </p:tav>
                                        <p:tav tm="100000">
                                          <p:val>
                                            <p:strVal val="#ppt_x"/>
                                          </p:val>
                                        </p:tav>
                                      </p:tavLst>
                                    </p:anim>
                                    <p:anim calcmode="lin" valueType="num">
                                      <p:cBhvr>
                                        <p:cTn id="10" dur="500" fill="hold"/>
                                        <p:tgtEl>
                                          <p:spTgt spid="115715"/>
                                        </p:tgtEl>
                                        <p:attrNameLst>
                                          <p:attrName>ppt_y</p:attrName>
                                        </p:attrNameLst>
                                      </p:cBhvr>
                                      <p:tavLst>
                                        <p:tav tm="0">
                                          <p:val>
                                            <p:strVal val="1+(6*min(max(#ppt_w*#ppt_h,.3),1)-7.4)/-.7*#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5715" grpId="0" autoUpdateAnimBg="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5" name="Text Box 2"/>
          <p:cNvSpPr txBox="1">
            <a:spLocks noChangeArrowheads="1"/>
          </p:cNvSpPr>
          <p:nvPr/>
        </p:nvSpPr>
        <p:spPr bwMode="auto">
          <a:xfrm>
            <a:off x="228600" y="457200"/>
            <a:ext cx="8534400" cy="1570038"/>
          </a:xfrm>
          <a:prstGeom prst="rect">
            <a:avLst/>
          </a:prstGeom>
          <a:noFill/>
          <a:ln w="9525">
            <a:noFill/>
            <a:miter lim="800000"/>
            <a:headEnd/>
            <a:tailEnd/>
          </a:ln>
        </p:spPr>
        <p:txBody>
          <a:bodyPr>
            <a:spAutoFit/>
          </a:bodyPr>
          <a:lstStyle/>
          <a:p>
            <a:pPr lvl="2"/>
            <a:r>
              <a:rPr lang="en-US" sz="3200">
                <a:solidFill>
                  <a:schemeClr val="tx2"/>
                </a:solidFill>
              </a:rPr>
              <a:t>True or False.  You should always compute your Debt-to-Income Ratio before you take out any loan. </a:t>
            </a:r>
            <a:r>
              <a:rPr lang="en-US">
                <a:solidFill>
                  <a:schemeClr val="bg1"/>
                </a:solidFill>
              </a:rPr>
              <a:t>	</a:t>
            </a:r>
          </a:p>
        </p:txBody>
      </p:sp>
      <p:sp>
        <p:nvSpPr>
          <p:cNvPr id="116739" name="Text Box 3"/>
          <p:cNvSpPr txBox="1">
            <a:spLocks noChangeArrowheads="1"/>
          </p:cNvSpPr>
          <p:nvPr/>
        </p:nvSpPr>
        <p:spPr bwMode="auto">
          <a:xfrm>
            <a:off x="381000" y="3657600"/>
            <a:ext cx="8763000" cy="641350"/>
          </a:xfrm>
          <a:prstGeom prst="rect">
            <a:avLst/>
          </a:prstGeom>
          <a:noFill/>
          <a:ln w="9525">
            <a:noFill/>
            <a:miter lim="800000"/>
            <a:headEnd/>
            <a:tailEnd/>
          </a:ln>
        </p:spPr>
        <p:txBody>
          <a:bodyPr>
            <a:spAutoFit/>
          </a:bodyPr>
          <a:lstStyle/>
          <a:p>
            <a:pPr algn="ctr">
              <a:spcBef>
                <a:spcPct val="50000"/>
              </a:spcBef>
            </a:pPr>
            <a:r>
              <a:rPr lang="en-US" sz="3600">
                <a:solidFill>
                  <a:srgbClr val="0070C0"/>
                </a:solidFill>
              </a:rPr>
              <a:t>True</a:t>
            </a:r>
            <a:endParaRPr lang="en-US">
              <a:solidFill>
                <a:srgbClr val="0070C0"/>
              </a:solidFill>
            </a:endParaRPr>
          </a:p>
        </p:txBody>
      </p:sp>
      <p:sp>
        <p:nvSpPr>
          <p:cNvPr id="5" name="Slide Number Placeholder 10"/>
          <p:cNvSpPr txBox="1">
            <a:spLocks/>
          </p:cNvSpPr>
          <p:nvPr/>
        </p:nvSpPr>
        <p:spPr bwMode="auto">
          <a:xfrm>
            <a:off x="7239000" y="6400800"/>
            <a:ext cx="1905000" cy="457200"/>
          </a:xfrm>
          <a:prstGeom prst="rect">
            <a:avLst/>
          </a:prstGeom>
          <a:noFill/>
          <a:ln w="9525">
            <a:noFill/>
            <a:miter lim="800000"/>
            <a:headEnd/>
            <a:tailEnd/>
          </a:ln>
        </p:spPr>
        <p:txBody>
          <a:bodyPr/>
          <a:lstStyle/>
          <a:p>
            <a:pPr algn="ctr"/>
            <a:r>
              <a:rPr lang="en-US" sz="1200" dirty="0" smtClean="0"/>
              <a:t>7-</a:t>
            </a:r>
            <a:fld id="{76983DB8-42F6-4238-AABE-A50C94B53D3A}" type="slidenum">
              <a:rPr lang="en-US" sz="1200" smtClean="0"/>
              <a:pPr algn="ctr"/>
              <a:t>35</a:t>
            </a:fld>
            <a:endParaRPr lang="en-US" sz="12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36" fill="hold" grpId="0" nodeType="clickEffect">
                                  <p:stCondLst>
                                    <p:cond delay="0"/>
                                  </p:stCondLst>
                                  <p:childTnLst>
                                    <p:set>
                                      <p:cBhvr>
                                        <p:cTn id="6" dur="1" fill="hold">
                                          <p:stCondLst>
                                            <p:cond delay="0"/>
                                          </p:stCondLst>
                                        </p:cTn>
                                        <p:tgtEl>
                                          <p:spTgt spid="116739"/>
                                        </p:tgtEl>
                                        <p:attrNameLst>
                                          <p:attrName>style.visibility</p:attrName>
                                        </p:attrNameLst>
                                      </p:cBhvr>
                                      <p:to>
                                        <p:strVal val="visible"/>
                                      </p:to>
                                    </p:set>
                                    <p:anim calcmode="lin" valueType="num">
                                      <p:cBhvr>
                                        <p:cTn id="7" dur="500" fill="hold"/>
                                        <p:tgtEl>
                                          <p:spTgt spid="116739"/>
                                        </p:tgtEl>
                                        <p:attrNameLst>
                                          <p:attrName>ppt_w</p:attrName>
                                        </p:attrNameLst>
                                      </p:cBhvr>
                                      <p:tavLst>
                                        <p:tav tm="0">
                                          <p:val>
                                            <p:strVal val="(6*min(max(#ppt_w*#ppt_h,.3),1)-7.4)/-.7*#ppt_w"/>
                                          </p:val>
                                        </p:tav>
                                        <p:tav tm="100000">
                                          <p:val>
                                            <p:strVal val="#ppt_w"/>
                                          </p:val>
                                        </p:tav>
                                      </p:tavLst>
                                    </p:anim>
                                    <p:anim calcmode="lin" valueType="num">
                                      <p:cBhvr>
                                        <p:cTn id="8" dur="500" fill="hold"/>
                                        <p:tgtEl>
                                          <p:spTgt spid="116739"/>
                                        </p:tgtEl>
                                        <p:attrNameLst>
                                          <p:attrName>ppt_h</p:attrName>
                                        </p:attrNameLst>
                                      </p:cBhvr>
                                      <p:tavLst>
                                        <p:tav tm="0">
                                          <p:val>
                                            <p:strVal val="(6*min(max(#ppt_w*#ppt_h,.3),1)-7.4)/-.7*#ppt_h"/>
                                          </p:val>
                                        </p:tav>
                                        <p:tav tm="100000">
                                          <p:val>
                                            <p:strVal val="#ppt_h"/>
                                          </p:val>
                                        </p:tav>
                                      </p:tavLst>
                                    </p:anim>
                                    <p:anim calcmode="lin" valueType="num">
                                      <p:cBhvr>
                                        <p:cTn id="9" dur="500" fill="hold"/>
                                        <p:tgtEl>
                                          <p:spTgt spid="116739"/>
                                        </p:tgtEl>
                                        <p:attrNameLst>
                                          <p:attrName>ppt_x</p:attrName>
                                        </p:attrNameLst>
                                      </p:cBhvr>
                                      <p:tavLst>
                                        <p:tav tm="0">
                                          <p:val>
                                            <p:fltVal val="0.5"/>
                                          </p:val>
                                        </p:tav>
                                        <p:tav tm="100000">
                                          <p:val>
                                            <p:strVal val="#ppt_x"/>
                                          </p:val>
                                        </p:tav>
                                      </p:tavLst>
                                    </p:anim>
                                    <p:anim calcmode="lin" valueType="num">
                                      <p:cBhvr>
                                        <p:cTn id="10" dur="500" fill="hold"/>
                                        <p:tgtEl>
                                          <p:spTgt spid="116739"/>
                                        </p:tgtEl>
                                        <p:attrNameLst>
                                          <p:attrName>ppt_y</p:attrName>
                                        </p:attrNameLst>
                                      </p:cBhvr>
                                      <p:tavLst>
                                        <p:tav tm="0">
                                          <p:val>
                                            <p:strVal val="1+(6*min(max(#ppt_w*#ppt_h,.3),1)-7.4)/-.7*#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6739" grpId="0" autoUpdateAnimBg="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9" name="Text Box 2"/>
          <p:cNvSpPr txBox="1">
            <a:spLocks noChangeArrowheads="1"/>
          </p:cNvSpPr>
          <p:nvPr/>
        </p:nvSpPr>
        <p:spPr bwMode="auto">
          <a:xfrm>
            <a:off x="228600" y="609600"/>
            <a:ext cx="8534400" cy="1981200"/>
          </a:xfrm>
          <a:prstGeom prst="rect">
            <a:avLst/>
          </a:prstGeom>
          <a:noFill/>
          <a:ln w="9525">
            <a:noFill/>
            <a:miter lim="800000"/>
            <a:headEnd/>
            <a:tailEnd/>
          </a:ln>
        </p:spPr>
        <p:txBody>
          <a:bodyPr>
            <a:spAutoFit/>
          </a:bodyPr>
          <a:lstStyle/>
          <a:p>
            <a:pPr lvl="2"/>
            <a:r>
              <a:rPr lang="en-US" sz="3200">
                <a:solidFill>
                  <a:schemeClr val="tx2"/>
                </a:solidFill>
              </a:rPr>
              <a:t>Which of the following is the best way to determine how much you can afford when buying a car? </a:t>
            </a:r>
            <a:r>
              <a:rPr lang="en-US" sz="3600">
                <a:solidFill>
                  <a:schemeClr val="tx2"/>
                </a:solidFill>
              </a:rPr>
              <a:t>	</a:t>
            </a:r>
          </a:p>
          <a:p>
            <a:pPr lvl="2"/>
            <a:r>
              <a:rPr lang="en-US">
                <a:solidFill>
                  <a:schemeClr val="bg1"/>
                </a:solidFill>
              </a:rPr>
              <a:t>	</a:t>
            </a:r>
          </a:p>
        </p:txBody>
      </p:sp>
      <p:sp>
        <p:nvSpPr>
          <p:cNvPr id="39940" name="Text Box 3"/>
          <p:cNvSpPr txBox="1">
            <a:spLocks noChangeArrowheads="1"/>
          </p:cNvSpPr>
          <p:nvPr/>
        </p:nvSpPr>
        <p:spPr bwMode="auto">
          <a:xfrm>
            <a:off x="-304800" y="2438400"/>
            <a:ext cx="8458200" cy="2654300"/>
          </a:xfrm>
          <a:prstGeom prst="rect">
            <a:avLst/>
          </a:prstGeom>
          <a:noFill/>
          <a:ln w="9525">
            <a:noFill/>
            <a:miter lim="800000"/>
            <a:headEnd/>
            <a:tailEnd/>
          </a:ln>
        </p:spPr>
        <p:txBody>
          <a:bodyPr>
            <a:spAutoFit/>
          </a:bodyPr>
          <a:lstStyle/>
          <a:p>
            <a:pPr lvl="2"/>
            <a:r>
              <a:rPr lang="en-US">
                <a:solidFill>
                  <a:schemeClr val="bg1"/>
                </a:solidFill>
              </a:rPr>
              <a:t>	</a:t>
            </a:r>
            <a:r>
              <a:rPr lang="en-US" sz="2800">
                <a:solidFill>
                  <a:schemeClr val="tx2"/>
                </a:solidFill>
              </a:rPr>
              <a:t>a.  	Ask a friend</a:t>
            </a:r>
          </a:p>
          <a:p>
            <a:pPr lvl="2"/>
            <a:r>
              <a:rPr lang="en-US" sz="2800">
                <a:solidFill>
                  <a:schemeClr val="tx2"/>
                </a:solidFill>
              </a:rPr>
              <a:t>	b.	Look in the newspaper</a:t>
            </a:r>
          </a:p>
          <a:p>
            <a:pPr lvl="2"/>
            <a:r>
              <a:rPr lang="en-US" sz="2800">
                <a:solidFill>
                  <a:schemeClr val="tx2"/>
                </a:solidFill>
              </a:rPr>
              <a:t>	c.	Refer to your spending plan</a:t>
            </a:r>
          </a:p>
          <a:p>
            <a:pPr lvl="2"/>
            <a:r>
              <a:rPr lang="en-US" sz="2800">
                <a:solidFill>
                  <a:schemeClr val="tx2"/>
                </a:solidFill>
              </a:rPr>
              <a:t>	d.	Check the internet</a:t>
            </a:r>
          </a:p>
          <a:p>
            <a:pPr lvl="2"/>
            <a:endParaRPr lang="en-US" sz="2800">
              <a:solidFill>
                <a:schemeClr val="bg1"/>
              </a:solidFill>
            </a:endParaRPr>
          </a:p>
          <a:p>
            <a:pPr lvl="2"/>
            <a:r>
              <a:rPr lang="en-US" sz="2800">
                <a:solidFill>
                  <a:schemeClr val="bg1"/>
                </a:solidFill>
              </a:rPr>
              <a:t>	</a:t>
            </a:r>
            <a:endParaRPr lang="en-US">
              <a:solidFill>
                <a:schemeClr val="bg1"/>
              </a:solidFill>
            </a:endParaRPr>
          </a:p>
        </p:txBody>
      </p:sp>
      <p:sp>
        <p:nvSpPr>
          <p:cNvPr id="117764" name="Text Box 4"/>
          <p:cNvSpPr txBox="1">
            <a:spLocks noChangeArrowheads="1"/>
          </p:cNvSpPr>
          <p:nvPr/>
        </p:nvSpPr>
        <p:spPr bwMode="auto">
          <a:xfrm>
            <a:off x="0" y="5257800"/>
            <a:ext cx="8763000" cy="641350"/>
          </a:xfrm>
          <a:prstGeom prst="rect">
            <a:avLst/>
          </a:prstGeom>
          <a:noFill/>
          <a:ln w="9525">
            <a:noFill/>
            <a:miter lim="800000"/>
            <a:headEnd/>
            <a:tailEnd/>
          </a:ln>
        </p:spPr>
        <p:txBody>
          <a:bodyPr>
            <a:spAutoFit/>
          </a:bodyPr>
          <a:lstStyle/>
          <a:p>
            <a:pPr algn="ctr">
              <a:spcBef>
                <a:spcPct val="50000"/>
              </a:spcBef>
            </a:pPr>
            <a:r>
              <a:rPr lang="en-US" sz="3600">
                <a:solidFill>
                  <a:srgbClr val="0070C0"/>
                </a:solidFill>
              </a:rPr>
              <a:t>c.  Refer to your spending plan</a:t>
            </a:r>
            <a:endParaRPr lang="en-US">
              <a:solidFill>
                <a:srgbClr val="0070C0"/>
              </a:solidFill>
            </a:endParaRPr>
          </a:p>
        </p:txBody>
      </p:sp>
      <p:sp>
        <p:nvSpPr>
          <p:cNvPr id="6" name="Slide Number Placeholder 10"/>
          <p:cNvSpPr txBox="1">
            <a:spLocks/>
          </p:cNvSpPr>
          <p:nvPr/>
        </p:nvSpPr>
        <p:spPr bwMode="auto">
          <a:xfrm>
            <a:off x="7239000" y="6400800"/>
            <a:ext cx="1905000" cy="457200"/>
          </a:xfrm>
          <a:prstGeom prst="rect">
            <a:avLst/>
          </a:prstGeom>
          <a:noFill/>
          <a:ln w="9525">
            <a:noFill/>
            <a:miter lim="800000"/>
            <a:headEnd/>
            <a:tailEnd/>
          </a:ln>
        </p:spPr>
        <p:txBody>
          <a:bodyPr/>
          <a:lstStyle/>
          <a:p>
            <a:pPr algn="ctr"/>
            <a:r>
              <a:rPr lang="en-US" sz="1200" dirty="0" smtClean="0"/>
              <a:t>7-</a:t>
            </a:r>
            <a:fld id="{76983DB8-42F6-4238-AABE-A50C94B53D3A}" type="slidenum">
              <a:rPr lang="en-US" sz="1200" smtClean="0"/>
              <a:pPr algn="ctr"/>
              <a:t>36</a:t>
            </a:fld>
            <a:endParaRPr lang="en-US" sz="12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36" fill="hold" grpId="0" nodeType="clickEffect">
                                  <p:stCondLst>
                                    <p:cond delay="0"/>
                                  </p:stCondLst>
                                  <p:childTnLst>
                                    <p:set>
                                      <p:cBhvr>
                                        <p:cTn id="6" dur="1" fill="hold">
                                          <p:stCondLst>
                                            <p:cond delay="0"/>
                                          </p:stCondLst>
                                        </p:cTn>
                                        <p:tgtEl>
                                          <p:spTgt spid="117764"/>
                                        </p:tgtEl>
                                        <p:attrNameLst>
                                          <p:attrName>style.visibility</p:attrName>
                                        </p:attrNameLst>
                                      </p:cBhvr>
                                      <p:to>
                                        <p:strVal val="visible"/>
                                      </p:to>
                                    </p:set>
                                    <p:anim calcmode="lin" valueType="num">
                                      <p:cBhvr>
                                        <p:cTn id="7" dur="500" fill="hold"/>
                                        <p:tgtEl>
                                          <p:spTgt spid="117764"/>
                                        </p:tgtEl>
                                        <p:attrNameLst>
                                          <p:attrName>ppt_w</p:attrName>
                                        </p:attrNameLst>
                                      </p:cBhvr>
                                      <p:tavLst>
                                        <p:tav tm="0">
                                          <p:val>
                                            <p:strVal val="(6*min(max(#ppt_w*#ppt_h,.3),1)-7.4)/-.7*#ppt_w"/>
                                          </p:val>
                                        </p:tav>
                                        <p:tav tm="100000">
                                          <p:val>
                                            <p:strVal val="#ppt_w"/>
                                          </p:val>
                                        </p:tav>
                                      </p:tavLst>
                                    </p:anim>
                                    <p:anim calcmode="lin" valueType="num">
                                      <p:cBhvr>
                                        <p:cTn id="8" dur="500" fill="hold"/>
                                        <p:tgtEl>
                                          <p:spTgt spid="117764"/>
                                        </p:tgtEl>
                                        <p:attrNameLst>
                                          <p:attrName>ppt_h</p:attrName>
                                        </p:attrNameLst>
                                      </p:cBhvr>
                                      <p:tavLst>
                                        <p:tav tm="0">
                                          <p:val>
                                            <p:strVal val="(6*min(max(#ppt_w*#ppt_h,.3),1)-7.4)/-.7*#ppt_h"/>
                                          </p:val>
                                        </p:tav>
                                        <p:tav tm="100000">
                                          <p:val>
                                            <p:strVal val="#ppt_h"/>
                                          </p:val>
                                        </p:tav>
                                      </p:tavLst>
                                    </p:anim>
                                    <p:anim calcmode="lin" valueType="num">
                                      <p:cBhvr>
                                        <p:cTn id="9" dur="500" fill="hold"/>
                                        <p:tgtEl>
                                          <p:spTgt spid="117764"/>
                                        </p:tgtEl>
                                        <p:attrNameLst>
                                          <p:attrName>ppt_x</p:attrName>
                                        </p:attrNameLst>
                                      </p:cBhvr>
                                      <p:tavLst>
                                        <p:tav tm="0">
                                          <p:val>
                                            <p:fltVal val="0.5"/>
                                          </p:val>
                                        </p:tav>
                                        <p:tav tm="100000">
                                          <p:val>
                                            <p:strVal val="#ppt_x"/>
                                          </p:val>
                                        </p:tav>
                                      </p:tavLst>
                                    </p:anim>
                                    <p:anim calcmode="lin" valueType="num">
                                      <p:cBhvr>
                                        <p:cTn id="10" dur="500" fill="hold"/>
                                        <p:tgtEl>
                                          <p:spTgt spid="117764"/>
                                        </p:tgtEl>
                                        <p:attrNameLst>
                                          <p:attrName>ppt_y</p:attrName>
                                        </p:attrNameLst>
                                      </p:cBhvr>
                                      <p:tavLst>
                                        <p:tav tm="0">
                                          <p:val>
                                            <p:strVal val="1+(6*min(max(#ppt_w*#ppt_h,.3),1)-7.4)/-.7*#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7764" grpId="0" autoUpdateAnimBg="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7" name="Text Box 2"/>
          <p:cNvSpPr txBox="1">
            <a:spLocks noChangeArrowheads="1"/>
          </p:cNvSpPr>
          <p:nvPr/>
        </p:nvSpPr>
        <p:spPr bwMode="auto">
          <a:xfrm>
            <a:off x="304800" y="609600"/>
            <a:ext cx="8458200" cy="1981200"/>
          </a:xfrm>
          <a:prstGeom prst="rect">
            <a:avLst/>
          </a:prstGeom>
          <a:noFill/>
          <a:ln w="9525">
            <a:noFill/>
            <a:miter lim="800000"/>
            <a:headEnd/>
            <a:tailEnd/>
          </a:ln>
        </p:spPr>
        <p:txBody>
          <a:bodyPr>
            <a:spAutoFit/>
          </a:bodyPr>
          <a:lstStyle/>
          <a:p>
            <a:pPr lvl="2"/>
            <a:r>
              <a:rPr lang="en-US" sz="3200">
                <a:solidFill>
                  <a:schemeClr val="tx2"/>
                </a:solidFill>
              </a:rPr>
              <a:t>A warranty that does not allow for future auto repairs once you purchase a car is called? </a:t>
            </a:r>
            <a:r>
              <a:rPr lang="en-US" sz="3600">
                <a:solidFill>
                  <a:schemeClr val="tx2"/>
                </a:solidFill>
              </a:rPr>
              <a:t>	</a:t>
            </a:r>
          </a:p>
          <a:p>
            <a:pPr lvl="2"/>
            <a:r>
              <a:rPr lang="en-US">
                <a:solidFill>
                  <a:schemeClr val="bg1"/>
                </a:solidFill>
              </a:rPr>
              <a:t>	</a:t>
            </a:r>
          </a:p>
        </p:txBody>
      </p:sp>
      <p:sp>
        <p:nvSpPr>
          <p:cNvPr id="41988" name="Text Box 3"/>
          <p:cNvSpPr txBox="1">
            <a:spLocks noChangeArrowheads="1"/>
          </p:cNvSpPr>
          <p:nvPr/>
        </p:nvSpPr>
        <p:spPr bwMode="auto">
          <a:xfrm>
            <a:off x="0" y="2590800"/>
            <a:ext cx="9144000" cy="1800225"/>
          </a:xfrm>
          <a:prstGeom prst="rect">
            <a:avLst/>
          </a:prstGeom>
          <a:noFill/>
          <a:ln w="9525">
            <a:noFill/>
            <a:miter lim="800000"/>
            <a:headEnd/>
            <a:tailEnd/>
          </a:ln>
        </p:spPr>
        <p:txBody>
          <a:bodyPr>
            <a:spAutoFit/>
          </a:bodyPr>
          <a:lstStyle/>
          <a:p>
            <a:pPr lvl="2"/>
            <a:r>
              <a:rPr lang="en-US" sz="2800">
                <a:solidFill>
                  <a:schemeClr val="tx2"/>
                </a:solidFill>
              </a:rPr>
              <a:t>a.  	An Implied Warranty</a:t>
            </a:r>
          </a:p>
          <a:p>
            <a:pPr lvl="2"/>
            <a:r>
              <a:rPr lang="en-US" sz="2800">
                <a:solidFill>
                  <a:schemeClr val="tx2"/>
                </a:solidFill>
              </a:rPr>
              <a:t>b.	An Expressed Warranty</a:t>
            </a:r>
          </a:p>
          <a:p>
            <a:pPr lvl="2"/>
            <a:r>
              <a:rPr lang="en-US" sz="2800">
                <a:solidFill>
                  <a:schemeClr val="tx2"/>
                </a:solidFill>
              </a:rPr>
              <a:t>c.	An “As Is” Warranty</a:t>
            </a:r>
          </a:p>
          <a:p>
            <a:pPr lvl="2"/>
            <a:r>
              <a:rPr lang="en-US" sz="2800">
                <a:solidFill>
                  <a:schemeClr val="tx2"/>
                </a:solidFill>
              </a:rPr>
              <a:t>d.	A Limited Warranty</a:t>
            </a:r>
            <a:endParaRPr lang="en-US">
              <a:solidFill>
                <a:schemeClr val="tx2"/>
              </a:solidFill>
            </a:endParaRPr>
          </a:p>
        </p:txBody>
      </p:sp>
      <p:sp>
        <p:nvSpPr>
          <p:cNvPr id="119812" name="Text Box 4"/>
          <p:cNvSpPr txBox="1">
            <a:spLocks noChangeArrowheads="1"/>
          </p:cNvSpPr>
          <p:nvPr/>
        </p:nvSpPr>
        <p:spPr bwMode="auto">
          <a:xfrm>
            <a:off x="-152400" y="4724400"/>
            <a:ext cx="8763000" cy="641350"/>
          </a:xfrm>
          <a:prstGeom prst="rect">
            <a:avLst/>
          </a:prstGeom>
          <a:noFill/>
          <a:ln w="9525">
            <a:noFill/>
            <a:miter lim="800000"/>
            <a:headEnd/>
            <a:tailEnd/>
          </a:ln>
        </p:spPr>
        <p:txBody>
          <a:bodyPr>
            <a:spAutoFit/>
          </a:bodyPr>
          <a:lstStyle/>
          <a:p>
            <a:pPr algn="ctr">
              <a:spcBef>
                <a:spcPct val="50000"/>
              </a:spcBef>
            </a:pPr>
            <a:r>
              <a:rPr lang="en-US" sz="3600">
                <a:solidFill>
                  <a:srgbClr val="0070C0"/>
                </a:solidFill>
              </a:rPr>
              <a:t>c.	An “As Is” Warranty</a:t>
            </a:r>
            <a:endParaRPr lang="en-US" sz="2800">
              <a:solidFill>
                <a:srgbClr val="0070C0"/>
              </a:solidFill>
            </a:endParaRPr>
          </a:p>
        </p:txBody>
      </p:sp>
      <p:sp>
        <p:nvSpPr>
          <p:cNvPr id="6" name="Slide Number Placeholder 10"/>
          <p:cNvSpPr txBox="1">
            <a:spLocks/>
          </p:cNvSpPr>
          <p:nvPr/>
        </p:nvSpPr>
        <p:spPr bwMode="auto">
          <a:xfrm>
            <a:off x="7239000" y="6400800"/>
            <a:ext cx="1905000" cy="457200"/>
          </a:xfrm>
          <a:prstGeom prst="rect">
            <a:avLst/>
          </a:prstGeom>
          <a:noFill/>
          <a:ln w="9525">
            <a:noFill/>
            <a:miter lim="800000"/>
            <a:headEnd/>
            <a:tailEnd/>
          </a:ln>
        </p:spPr>
        <p:txBody>
          <a:bodyPr/>
          <a:lstStyle/>
          <a:p>
            <a:pPr algn="ctr"/>
            <a:r>
              <a:rPr lang="en-US" sz="1200" dirty="0" smtClean="0"/>
              <a:t>7-</a:t>
            </a:r>
            <a:fld id="{76983DB8-42F6-4238-AABE-A50C94B53D3A}" type="slidenum">
              <a:rPr lang="en-US" sz="1200" smtClean="0"/>
              <a:pPr algn="ctr"/>
              <a:t>37</a:t>
            </a:fld>
            <a:endParaRPr lang="en-US" sz="12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36" fill="hold" grpId="0" nodeType="clickEffect">
                                  <p:stCondLst>
                                    <p:cond delay="0"/>
                                  </p:stCondLst>
                                  <p:childTnLst>
                                    <p:set>
                                      <p:cBhvr>
                                        <p:cTn id="6" dur="1" fill="hold">
                                          <p:stCondLst>
                                            <p:cond delay="0"/>
                                          </p:stCondLst>
                                        </p:cTn>
                                        <p:tgtEl>
                                          <p:spTgt spid="119812"/>
                                        </p:tgtEl>
                                        <p:attrNameLst>
                                          <p:attrName>style.visibility</p:attrName>
                                        </p:attrNameLst>
                                      </p:cBhvr>
                                      <p:to>
                                        <p:strVal val="visible"/>
                                      </p:to>
                                    </p:set>
                                    <p:anim calcmode="lin" valueType="num">
                                      <p:cBhvr>
                                        <p:cTn id="7" dur="500" fill="hold"/>
                                        <p:tgtEl>
                                          <p:spTgt spid="119812"/>
                                        </p:tgtEl>
                                        <p:attrNameLst>
                                          <p:attrName>ppt_w</p:attrName>
                                        </p:attrNameLst>
                                      </p:cBhvr>
                                      <p:tavLst>
                                        <p:tav tm="0">
                                          <p:val>
                                            <p:strVal val="(6*min(max(#ppt_w*#ppt_h,.3),1)-7.4)/-.7*#ppt_w"/>
                                          </p:val>
                                        </p:tav>
                                        <p:tav tm="100000">
                                          <p:val>
                                            <p:strVal val="#ppt_w"/>
                                          </p:val>
                                        </p:tav>
                                      </p:tavLst>
                                    </p:anim>
                                    <p:anim calcmode="lin" valueType="num">
                                      <p:cBhvr>
                                        <p:cTn id="8" dur="500" fill="hold"/>
                                        <p:tgtEl>
                                          <p:spTgt spid="119812"/>
                                        </p:tgtEl>
                                        <p:attrNameLst>
                                          <p:attrName>ppt_h</p:attrName>
                                        </p:attrNameLst>
                                      </p:cBhvr>
                                      <p:tavLst>
                                        <p:tav tm="0">
                                          <p:val>
                                            <p:strVal val="(6*min(max(#ppt_w*#ppt_h,.3),1)-7.4)/-.7*#ppt_h"/>
                                          </p:val>
                                        </p:tav>
                                        <p:tav tm="100000">
                                          <p:val>
                                            <p:strVal val="#ppt_h"/>
                                          </p:val>
                                        </p:tav>
                                      </p:tavLst>
                                    </p:anim>
                                    <p:anim calcmode="lin" valueType="num">
                                      <p:cBhvr>
                                        <p:cTn id="9" dur="500" fill="hold"/>
                                        <p:tgtEl>
                                          <p:spTgt spid="119812"/>
                                        </p:tgtEl>
                                        <p:attrNameLst>
                                          <p:attrName>ppt_x</p:attrName>
                                        </p:attrNameLst>
                                      </p:cBhvr>
                                      <p:tavLst>
                                        <p:tav tm="0">
                                          <p:val>
                                            <p:fltVal val="0.5"/>
                                          </p:val>
                                        </p:tav>
                                        <p:tav tm="100000">
                                          <p:val>
                                            <p:strVal val="#ppt_x"/>
                                          </p:val>
                                        </p:tav>
                                      </p:tavLst>
                                    </p:anim>
                                    <p:anim calcmode="lin" valueType="num">
                                      <p:cBhvr>
                                        <p:cTn id="10" dur="500" fill="hold"/>
                                        <p:tgtEl>
                                          <p:spTgt spid="119812"/>
                                        </p:tgtEl>
                                        <p:attrNameLst>
                                          <p:attrName>ppt_y</p:attrName>
                                        </p:attrNameLst>
                                      </p:cBhvr>
                                      <p:tavLst>
                                        <p:tav tm="0">
                                          <p:val>
                                            <p:strVal val="1+(6*min(max(#ppt_w*#ppt_h,.3),1)-7.4)/-.7*#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9812" grpId="0" autoUpdateAnimBg="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1" name="Text Box 2"/>
          <p:cNvSpPr txBox="1">
            <a:spLocks noChangeArrowheads="1"/>
          </p:cNvSpPr>
          <p:nvPr/>
        </p:nvSpPr>
        <p:spPr bwMode="auto">
          <a:xfrm>
            <a:off x="0" y="838200"/>
            <a:ext cx="8534400" cy="1446213"/>
          </a:xfrm>
          <a:prstGeom prst="rect">
            <a:avLst/>
          </a:prstGeom>
          <a:noFill/>
          <a:ln w="9525">
            <a:noFill/>
            <a:miter lim="800000"/>
            <a:headEnd/>
            <a:tailEnd/>
          </a:ln>
        </p:spPr>
        <p:txBody>
          <a:bodyPr>
            <a:spAutoFit/>
          </a:bodyPr>
          <a:lstStyle/>
          <a:p>
            <a:pPr lvl="2"/>
            <a:r>
              <a:rPr lang="en-US" sz="3200">
                <a:solidFill>
                  <a:schemeClr val="tx2"/>
                </a:solidFill>
              </a:rPr>
              <a:t>True or False.  The terms of an auto lease cannot be negotiated.  </a:t>
            </a:r>
            <a:endParaRPr lang="en-US" sz="3600">
              <a:solidFill>
                <a:schemeClr val="tx2"/>
              </a:solidFill>
            </a:endParaRPr>
          </a:p>
          <a:p>
            <a:pPr lvl="2"/>
            <a:r>
              <a:rPr lang="en-US">
                <a:solidFill>
                  <a:schemeClr val="bg1"/>
                </a:solidFill>
              </a:rPr>
              <a:t>	</a:t>
            </a:r>
          </a:p>
        </p:txBody>
      </p:sp>
      <p:sp>
        <p:nvSpPr>
          <p:cNvPr id="120835" name="Text Box 3"/>
          <p:cNvSpPr txBox="1">
            <a:spLocks noChangeArrowheads="1"/>
          </p:cNvSpPr>
          <p:nvPr/>
        </p:nvSpPr>
        <p:spPr bwMode="auto">
          <a:xfrm>
            <a:off x="0" y="3048000"/>
            <a:ext cx="8763000" cy="641350"/>
          </a:xfrm>
          <a:prstGeom prst="rect">
            <a:avLst/>
          </a:prstGeom>
          <a:noFill/>
          <a:ln w="9525">
            <a:noFill/>
            <a:miter lim="800000"/>
            <a:headEnd/>
            <a:tailEnd/>
          </a:ln>
        </p:spPr>
        <p:txBody>
          <a:bodyPr>
            <a:spAutoFit/>
          </a:bodyPr>
          <a:lstStyle/>
          <a:p>
            <a:pPr algn="ctr">
              <a:spcBef>
                <a:spcPct val="50000"/>
              </a:spcBef>
            </a:pPr>
            <a:r>
              <a:rPr lang="en-US" sz="3600">
                <a:solidFill>
                  <a:srgbClr val="0070C0"/>
                </a:solidFill>
              </a:rPr>
              <a:t>False</a:t>
            </a:r>
            <a:endParaRPr lang="en-US">
              <a:solidFill>
                <a:srgbClr val="0070C0"/>
              </a:solidFill>
            </a:endParaRPr>
          </a:p>
        </p:txBody>
      </p:sp>
      <p:sp>
        <p:nvSpPr>
          <p:cNvPr id="5" name="Slide Number Placeholder 10"/>
          <p:cNvSpPr txBox="1">
            <a:spLocks/>
          </p:cNvSpPr>
          <p:nvPr/>
        </p:nvSpPr>
        <p:spPr bwMode="auto">
          <a:xfrm>
            <a:off x="7239000" y="6400800"/>
            <a:ext cx="1905000" cy="457200"/>
          </a:xfrm>
          <a:prstGeom prst="rect">
            <a:avLst/>
          </a:prstGeom>
          <a:noFill/>
          <a:ln w="9525">
            <a:noFill/>
            <a:miter lim="800000"/>
            <a:headEnd/>
            <a:tailEnd/>
          </a:ln>
        </p:spPr>
        <p:txBody>
          <a:bodyPr/>
          <a:lstStyle/>
          <a:p>
            <a:pPr algn="ctr"/>
            <a:r>
              <a:rPr lang="en-US" sz="1200" dirty="0" smtClean="0"/>
              <a:t>7-</a:t>
            </a:r>
            <a:fld id="{76983DB8-42F6-4238-AABE-A50C94B53D3A}" type="slidenum">
              <a:rPr lang="en-US" sz="1200" smtClean="0"/>
              <a:pPr algn="ctr"/>
              <a:t>38</a:t>
            </a:fld>
            <a:endParaRPr lang="en-US" sz="12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36" fill="hold" grpId="0" nodeType="clickEffect">
                                  <p:stCondLst>
                                    <p:cond delay="0"/>
                                  </p:stCondLst>
                                  <p:childTnLst>
                                    <p:set>
                                      <p:cBhvr>
                                        <p:cTn id="6" dur="1" fill="hold">
                                          <p:stCondLst>
                                            <p:cond delay="0"/>
                                          </p:stCondLst>
                                        </p:cTn>
                                        <p:tgtEl>
                                          <p:spTgt spid="120835"/>
                                        </p:tgtEl>
                                        <p:attrNameLst>
                                          <p:attrName>style.visibility</p:attrName>
                                        </p:attrNameLst>
                                      </p:cBhvr>
                                      <p:to>
                                        <p:strVal val="visible"/>
                                      </p:to>
                                    </p:set>
                                    <p:anim calcmode="lin" valueType="num">
                                      <p:cBhvr>
                                        <p:cTn id="7" dur="500" fill="hold"/>
                                        <p:tgtEl>
                                          <p:spTgt spid="120835"/>
                                        </p:tgtEl>
                                        <p:attrNameLst>
                                          <p:attrName>ppt_w</p:attrName>
                                        </p:attrNameLst>
                                      </p:cBhvr>
                                      <p:tavLst>
                                        <p:tav tm="0">
                                          <p:val>
                                            <p:strVal val="(6*min(max(#ppt_w*#ppt_h,.3),1)-7.4)/-.7*#ppt_w"/>
                                          </p:val>
                                        </p:tav>
                                        <p:tav tm="100000">
                                          <p:val>
                                            <p:strVal val="#ppt_w"/>
                                          </p:val>
                                        </p:tav>
                                      </p:tavLst>
                                    </p:anim>
                                    <p:anim calcmode="lin" valueType="num">
                                      <p:cBhvr>
                                        <p:cTn id="8" dur="500" fill="hold"/>
                                        <p:tgtEl>
                                          <p:spTgt spid="120835"/>
                                        </p:tgtEl>
                                        <p:attrNameLst>
                                          <p:attrName>ppt_h</p:attrName>
                                        </p:attrNameLst>
                                      </p:cBhvr>
                                      <p:tavLst>
                                        <p:tav tm="0">
                                          <p:val>
                                            <p:strVal val="(6*min(max(#ppt_w*#ppt_h,.3),1)-7.4)/-.7*#ppt_h"/>
                                          </p:val>
                                        </p:tav>
                                        <p:tav tm="100000">
                                          <p:val>
                                            <p:strVal val="#ppt_h"/>
                                          </p:val>
                                        </p:tav>
                                      </p:tavLst>
                                    </p:anim>
                                    <p:anim calcmode="lin" valueType="num">
                                      <p:cBhvr>
                                        <p:cTn id="9" dur="500" fill="hold"/>
                                        <p:tgtEl>
                                          <p:spTgt spid="120835"/>
                                        </p:tgtEl>
                                        <p:attrNameLst>
                                          <p:attrName>ppt_x</p:attrName>
                                        </p:attrNameLst>
                                      </p:cBhvr>
                                      <p:tavLst>
                                        <p:tav tm="0">
                                          <p:val>
                                            <p:fltVal val="0.5"/>
                                          </p:val>
                                        </p:tav>
                                        <p:tav tm="100000">
                                          <p:val>
                                            <p:strVal val="#ppt_x"/>
                                          </p:val>
                                        </p:tav>
                                      </p:tavLst>
                                    </p:anim>
                                    <p:anim calcmode="lin" valueType="num">
                                      <p:cBhvr>
                                        <p:cTn id="10" dur="500" fill="hold"/>
                                        <p:tgtEl>
                                          <p:spTgt spid="120835"/>
                                        </p:tgtEl>
                                        <p:attrNameLst>
                                          <p:attrName>ppt_y</p:attrName>
                                        </p:attrNameLst>
                                      </p:cBhvr>
                                      <p:tavLst>
                                        <p:tav tm="0">
                                          <p:val>
                                            <p:strVal val="1+(6*min(max(#ppt_w*#ppt_h,.3),1)-7.4)/-.7*#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0835" grpId="0" autoUpdateAnimBg="0"/>
    </p:bldLst>
  </p:timing>
</p:sld>
</file>

<file path=ppt/slides/slide3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8066" name="Rectangle 2"/>
          <p:cNvSpPr>
            <a:spLocks noGrp="1" noChangeArrowheads="1"/>
          </p:cNvSpPr>
          <p:nvPr>
            <p:ph type="title"/>
          </p:nvPr>
        </p:nvSpPr>
        <p:spPr/>
        <p:txBody>
          <a:bodyPr/>
          <a:lstStyle/>
          <a:p>
            <a:pPr eaLnBrk="1" hangingPunct="1"/>
            <a:r>
              <a:rPr lang="en-US" b="1" dirty="0" smtClean="0"/>
              <a:t>SUMMARY</a:t>
            </a:r>
          </a:p>
        </p:txBody>
      </p:sp>
      <p:sp>
        <p:nvSpPr>
          <p:cNvPr id="88067" name="Rectangle 3"/>
          <p:cNvSpPr>
            <a:spLocks noGrp="1" noChangeArrowheads="1"/>
          </p:cNvSpPr>
          <p:nvPr>
            <p:ph idx="1"/>
          </p:nvPr>
        </p:nvSpPr>
        <p:spPr/>
        <p:txBody>
          <a:bodyPr/>
          <a:lstStyle/>
          <a:p>
            <a:pPr eaLnBrk="1" hangingPunct="1"/>
            <a:r>
              <a:rPr lang="en-US" sz="3600" dirty="0" smtClean="0">
                <a:solidFill>
                  <a:schemeClr val="tx2"/>
                </a:solidFill>
              </a:rPr>
              <a:t>Doing Your Homework</a:t>
            </a:r>
          </a:p>
          <a:p>
            <a:pPr eaLnBrk="1" hangingPunct="1"/>
            <a:r>
              <a:rPr lang="en-US" sz="3600" dirty="0" smtClean="0">
                <a:solidFill>
                  <a:schemeClr val="tx2"/>
                </a:solidFill>
              </a:rPr>
              <a:t>Selecting a Dealer</a:t>
            </a:r>
          </a:p>
          <a:p>
            <a:pPr eaLnBrk="1" hangingPunct="1"/>
            <a:r>
              <a:rPr lang="en-US" sz="3600" dirty="0" smtClean="0">
                <a:solidFill>
                  <a:schemeClr val="tx2"/>
                </a:solidFill>
              </a:rPr>
              <a:t>Negotiations</a:t>
            </a:r>
          </a:p>
          <a:p>
            <a:pPr eaLnBrk="1" hangingPunct="1"/>
            <a:r>
              <a:rPr lang="en-US" sz="3600" dirty="0" smtClean="0">
                <a:solidFill>
                  <a:schemeClr val="tx2"/>
                </a:solidFill>
              </a:rPr>
              <a:t>The Contract</a:t>
            </a:r>
          </a:p>
          <a:p>
            <a:pPr eaLnBrk="1" hangingPunct="1"/>
            <a:r>
              <a:rPr lang="en-US" sz="3600" dirty="0" smtClean="0">
                <a:solidFill>
                  <a:schemeClr val="tx2"/>
                </a:solidFill>
              </a:rPr>
              <a:t> Legal Rights</a:t>
            </a:r>
          </a:p>
          <a:p>
            <a:pPr eaLnBrk="1" hangingPunct="1"/>
            <a:r>
              <a:rPr lang="en-US" sz="3600" dirty="0" smtClean="0">
                <a:solidFill>
                  <a:schemeClr val="tx2"/>
                </a:solidFill>
              </a:rPr>
              <a:t> Sources of Help</a:t>
            </a:r>
          </a:p>
        </p:txBody>
      </p:sp>
      <p:sp>
        <p:nvSpPr>
          <p:cNvPr id="5" name="Slide Number Placeholder 10"/>
          <p:cNvSpPr txBox="1">
            <a:spLocks/>
          </p:cNvSpPr>
          <p:nvPr/>
        </p:nvSpPr>
        <p:spPr bwMode="auto">
          <a:xfrm>
            <a:off x="7239000" y="6400800"/>
            <a:ext cx="1905000" cy="457200"/>
          </a:xfrm>
          <a:prstGeom prst="rect">
            <a:avLst/>
          </a:prstGeom>
          <a:noFill/>
          <a:ln w="9525">
            <a:noFill/>
            <a:miter lim="800000"/>
            <a:headEnd/>
            <a:tailEnd/>
          </a:ln>
        </p:spPr>
        <p:txBody>
          <a:bodyPr/>
          <a:lstStyle/>
          <a:p>
            <a:pPr algn="ctr"/>
            <a:r>
              <a:rPr lang="en-US" sz="1200" dirty="0" smtClean="0"/>
              <a:t>7-</a:t>
            </a:r>
            <a:fld id="{76983DB8-42F6-4238-AABE-A50C94B53D3A}" type="slidenum">
              <a:rPr lang="en-US" sz="1200" smtClean="0"/>
              <a:pPr algn="ctr"/>
              <a:t>39</a:t>
            </a:fld>
            <a:endParaRPr lang="en-US" sz="12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528" fill="hold" grpId="0" nodeType="afterEffect">
                                  <p:stCondLst>
                                    <p:cond delay="0"/>
                                  </p:stCondLst>
                                  <p:childTnLst>
                                    <p:set>
                                      <p:cBhvr>
                                        <p:cTn id="6" dur="1" fill="hold">
                                          <p:stCondLst>
                                            <p:cond delay="0"/>
                                          </p:stCondLst>
                                        </p:cTn>
                                        <p:tgtEl>
                                          <p:spTgt spid="88066"/>
                                        </p:tgtEl>
                                        <p:attrNameLst>
                                          <p:attrName>style.visibility</p:attrName>
                                        </p:attrNameLst>
                                      </p:cBhvr>
                                      <p:to>
                                        <p:strVal val="visible"/>
                                      </p:to>
                                    </p:set>
                                    <p:anim calcmode="lin" valueType="num">
                                      <p:cBhvr>
                                        <p:cTn id="7" dur="500" fill="hold"/>
                                        <p:tgtEl>
                                          <p:spTgt spid="88066"/>
                                        </p:tgtEl>
                                        <p:attrNameLst>
                                          <p:attrName>ppt_w</p:attrName>
                                        </p:attrNameLst>
                                      </p:cBhvr>
                                      <p:tavLst>
                                        <p:tav tm="0">
                                          <p:val>
                                            <p:fltVal val="0"/>
                                          </p:val>
                                        </p:tav>
                                        <p:tav tm="100000">
                                          <p:val>
                                            <p:strVal val="#ppt_w"/>
                                          </p:val>
                                        </p:tav>
                                      </p:tavLst>
                                    </p:anim>
                                    <p:anim calcmode="lin" valueType="num">
                                      <p:cBhvr>
                                        <p:cTn id="8" dur="500" fill="hold"/>
                                        <p:tgtEl>
                                          <p:spTgt spid="88066"/>
                                        </p:tgtEl>
                                        <p:attrNameLst>
                                          <p:attrName>ppt_h</p:attrName>
                                        </p:attrNameLst>
                                      </p:cBhvr>
                                      <p:tavLst>
                                        <p:tav tm="0">
                                          <p:val>
                                            <p:fltVal val="0"/>
                                          </p:val>
                                        </p:tav>
                                        <p:tav tm="100000">
                                          <p:val>
                                            <p:strVal val="#ppt_h"/>
                                          </p:val>
                                        </p:tav>
                                      </p:tavLst>
                                    </p:anim>
                                    <p:anim calcmode="lin" valueType="num">
                                      <p:cBhvr>
                                        <p:cTn id="9" dur="500" fill="hold"/>
                                        <p:tgtEl>
                                          <p:spTgt spid="88066"/>
                                        </p:tgtEl>
                                        <p:attrNameLst>
                                          <p:attrName>ppt_x</p:attrName>
                                        </p:attrNameLst>
                                      </p:cBhvr>
                                      <p:tavLst>
                                        <p:tav tm="0">
                                          <p:val>
                                            <p:fltVal val="0.5"/>
                                          </p:val>
                                        </p:tav>
                                        <p:tav tm="100000">
                                          <p:val>
                                            <p:strVal val="#ppt_x"/>
                                          </p:val>
                                        </p:tav>
                                      </p:tavLst>
                                    </p:anim>
                                    <p:anim calcmode="lin" valueType="num">
                                      <p:cBhvr>
                                        <p:cTn id="10" dur="500" fill="hold"/>
                                        <p:tgtEl>
                                          <p:spTgt spid="88066"/>
                                        </p:tgtEl>
                                        <p:attrNameLst>
                                          <p:attrName>ppt_y</p:attrName>
                                        </p:attrNameLst>
                                      </p:cBhvr>
                                      <p:tavLst>
                                        <p:tav tm="0">
                                          <p:val>
                                            <p:fltVal val="0.5"/>
                                          </p:val>
                                        </p:tav>
                                        <p:tav tm="100000">
                                          <p:val>
                                            <p:strVal val="#ppt_y"/>
                                          </p:val>
                                        </p:tav>
                                      </p:tavLst>
                                    </p:anim>
                                  </p:childTnLst>
                                </p:cTn>
                              </p:par>
                            </p:childTnLst>
                          </p:cTn>
                        </p:par>
                        <p:par>
                          <p:cTn id="11" fill="hold">
                            <p:stCondLst>
                              <p:cond delay="500"/>
                            </p:stCondLst>
                            <p:childTnLst>
                              <p:par>
                                <p:cTn id="12" presetID="2" presetClass="entr" presetSubtype="8" fill="hold" grpId="0" nodeType="afterEffect">
                                  <p:stCondLst>
                                    <p:cond delay="0"/>
                                  </p:stCondLst>
                                  <p:childTnLst>
                                    <p:set>
                                      <p:cBhvr>
                                        <p:cTn id="13" dur="1" fill="hold">
                                          <p:stCondLst>
                                            <p:cond delay="0"/>
                                          </p:stCondLst>
                                        </p:cTn>
                                        <p:tgtEl>
                                          <p:spTgt spid="88067">
                                            <p:txEl>
                                              <p:pRg st="0" end="0"/>
                                            </p:txEl>
                                          </p:spTgt>
                                        </p:tgtEl>
                                        <p:attrNameLst>
                                          <p:attrName>style.visibility</p:attrName>
                                        </p:attrNameLst>
                                      </p:cBhvr>
                                      <p:to>
                                        <p:strVal val="visible"/>
                                      </p:to>
                                    </p:set>
                                    <p:anim calcmode="lin" valueType="num">
                                      <p:cBhvr additive="base">
                                        <p:cTn id="14" dur="500" fill="hold"/>
                                        <p:tgtEl>
                                          <p:spTgt spid="88067">
                                            <p:txEl>
                                              <p:pRg st="0" end="0"/>
                                            </p:txEl>
                                          </p:spTgt>
                                        </p:tgtEl>
                                        <p:attrNameLst>
                                          <p:attrName>ppt_x</p:attrName>
                                        </p:attrNameLst>
                                      </p:cBhvr>
                                      <p:tavLst>
                                        <p:tav tm="0">
                                          <p:val>
                                            <p:strVal val="0-#ppt_w/2"/>
                                          </p:val>
                                        </p:tav>
                                        <p:tav tm="100000">
                                          <p:val>
                                            <p:strVal val="#ppt_x"/>
                                          </p:val>
                                        </p:tav>
                                      </p:tavLst>
                                    </p:anim>
                                    <p:anim calcmode="lin" valueType="num">
                                      <p:cBhvr additive="base">
                                        <p:cTn id="15" dur="500" fill="hold"/>
                                        <p:tgtEl>
                                          <p:spTgt spid="88067">
                                            <p:txEl>
                                              <p:pRg st="0" end="0"/>
                                            </p:txEl>
                                          </p:spTgt>
                                        </p:tgtEl>
                                        <p:attrNameLst>
                                          <p:attrName>ppt_y</p:attrName>
                                        </p:attrNameLst>
                                      </p:cBhvr>
                                      <p:tavLst>
                                        <p:tav tm="0">
                                          <p:val>
                                            <p:strVal val="#ppt_y"/>
                                          </p:val>
                                        </p:tav>
                                        <p:tav tm="100000">
                                          <p:val>
                                            <p:strVal val="#ppt_y"/>
                                          </p:val>
                                        </p:tav>
                                      </p:tavLst>
                                    </p:anim>
                                  </p:childTnLst>
                                </p:cTn>
                              </p:par>
                            </p:childTnLst>
                          </p:cTn>
                        </p:par>
                        <p:par>
                          <p:cTn id="16" fill="hold">
                            <p:stCondLst>
                              <p:cond delay="1000"/>
                            </p:stCondLst>
                            <p:childTnLst>
                              <p:par>
                                <p:cTn id="17" presetID="2" presetClass="entr" presetSubtype="8" fill="hold" grpId="0" nodeType="afterEffect">
                                  <p:stCondLst>
                                    <p:cond delay="0"/>
                                  </p:stCondLst>
                                  <p:childTnLst>
                                    <p:set>
                                      <p:cBhvr>
                                        <p:cTn id="18" dur="1" fill="hold">
                                          <p:stCondLst>
                                            <p:cond delay="0"/>
                                          </p:stCondLst>
                                        </p:cTn>
                                        <p:tgtEl>
                                          <p:spTgt spid="88067">
                                            <p:txEl>
                                              <p:pRg st="1" end="1"/>
                                            </p:txEl>
                                          </p:spTgt>
                                        </p:tgtEl>
                                        <p:attrNameLst>
                                          <p:attrName>style.visibility</p:attrName>
                                        </p:attrNameLst>
                                      </p:cBhvr>
                                      <p:to>
                                        <p:strVal val="visible"/>
                                      </p:to>
                                    </p:set>
                                    <p:anim calcmode="lin" valueType="num">
                                      <p:cBhvr additive="base">
                                        <p:cTn id="19" dur="500" fill="hold"/>
                                        <p:tgtEl>
                                          <p:spTgt spid="88067">
                                            <p:txEl>
                                              <p:pRg st="1" end="1"/>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88067">
                                            <p:txEl>
                                              <p:pRg st="1" end="1"/>
                                            </p:txEl>
                                          </p:spTgt>
                                        </p:tgtEl>
                                        <p:attrNameLst>
                                          <p:attrName>ppt_y</p:attrName>
                                        </p:attrNameLst>
                                      </p:cBhvr>
                                      <p:tavLst>
                                        <p:tav tm="0">
                                          <p:val>
                                            <p:strVal val="#ppt_y"/>
                                          </p:val>
                                        </p:tav>
                                        <p:tav tm="100000">
                                          <p:val>
                                            <p:strVal val="#ppt_y"/>
                                          </p:val>
                                        </p:tav>
                                      </p:tavLst>
                                    </p:anim>
                                  </p:childTnLst>
                                </p:cTn>
                              </p:par>
                            </p:childTnLst>
                          </p:cTn>
                        </p:par>
                        <p:par>
                          <p:cTn id="21" fill="hold">
                            <p:stCondLst>
                              <p:cond delay="1500"/>
                            </p:stCondLst>
                            <p:childTnLst>
                              <p:par>
                                <p:cTn id="22" presetID="2" presetClass="entr" presetSubtype="8" fill="hold" grpId="0" nodeType="afterEffect">
                                  <p:stCondLst>
                                    <p:cond delay="0"/>
                                  </p:stCondLst>
                                  <p:childTnLst>
                                    <p:set>
                                      <p:cBhvr>
                                        <p:cTn id="23" dur="1" fill="hold">
                                          <p:stCondLst>
                                            <p:cond delay="0"/>
                                          </p:stCondLst>
                                        </p:cTn>
                                        <p:tgtEl>
                                          <p:spTgt spid="88067">
                                            <p:txEl>
                                              <p:pRg st="2" end="2"/>
                                            </p:txEl>
                                          </p:spTgt>
                                        </p:tgtEl>
                                        <p:attrNameLst>
                                          <p:attrName>style.visibility</p:attrName>
                                        </p:attrNameLst>
                                      </p:cBhvr>
                                      <p:to>
                                        <p:strVal val="visible"/>
                                      </p:to>
                                    </p:set>
                                    <p:anim calcmode="lin" valueType="num">
                                      <p:cBhvr additive="base">
                                        <p:cTn id="24" dur="500" fill="hold"/>
                                        <p:tgtEl>
                                          <p:spTgt spid="88067">
                                            <p:txEl>
                                              <p:pRg st="2" end="2"/>
                                            </p:txEl>
                                          </p:spTgt>
                                        </p:tgtEl>
                                        <p:attrNameLst>
                                          <p:attrName>ppt_x</p:attrName>
                                        </p:attrNameLst>
                                      </p:cBhvr>
                                      <p:tavLst>
                                        <p:tav tm="0">
                                          <p:val>
                                            <p:strVal val="0-#ppt_w/2"/>
                                          </p:val>
                                        </p:tav>
                                        <p:tav tm="100000">
                                          <p:val>
                                            <p:strVal val="#ppt_x"/>
                                          </p:val>
                                        </p:tav>
                                      </p:tavLst>
                                    </p:anim>
                                    <p:anim calcmode="lin" valueType="num">
                                      <p:cBhvr additive="base">
                                        <p:cTn id="25" dur="500" fill="hold"/>
                                        <p:tgtEl>
                                          <p:spTgt spid="88067">
                                            <p:txEl>
                                              <p:pRg st="2" end="2"/>
                                            </p:txEl>
                                          </p:spTgt>
                                        </p:tgtEl>
                                        <p:attrNameLst>
                                          <p:attrName>ppt_y</p:attrName>
                                        </p:attrNameLst>
                                      </p:cBhvr>
                                      <p:tavLst>
                                        <p:tav tm="0">
                                          <p:val>
                                            <p:strVal val="#ppt_y"/>
                                          </p:val>
                                        </p:tav>
                                        <p:tav tm="100000">
                                          <p:val>
                                            <p:strVal val="#ppt_y"/>
                                          </p:val>
                                        </p:tav>
                                      </p:tavLst>
                                    </p:anim>
                                  </p:childTnLst>
                                </p:cTn>
                              </p:par>
                            </p:childTnLst>
                          </p:cTn>
                        </p:par>
                        <p:par>
                          <p:cTn id="26" fill="hold">
                            <p:stCondLst>
                              <p:cond delay="2000"/>
                            </p:stCondLst>
                            <p:childTnLst>
                              <p:par>
                                <p:cTn id="27" presetID="2" presetClass="entr" presetSubtype="8" fill="hold" grpId="0" nodeType="afterEffect">
                                  <p:stCondLst>
                                    <p:cond delay="0"/>
                                  </p:stCondLst>
                                  <p:childTnLst>
                                    <p:set>
                                      <p:cBhvr>
                                        <p:cTn id="28" dur="1" fill="hold">
                                          <p:stCondLst>
                                            <p:cond delay="0"/>
                                          </p:stCondLst>
                                        </p:cTn>
                                        <p:tgtEl>
                                          <p:spTgt spid="88067">
                                            <p:txEl>
                                              <p:pRg st="3" end="3"/>
                                            </p:txEl>
                                          </p:spTgt>
                                        </p:tgtEl>
                                        <p:attrNameLst>
                                          <p:attrName>style.visibility</p:attrName>
                                        </p:attrNameLst>
                                      </p:cBhvr>
                                      <p:to>
                                        <p:strVal val="visible"/>
                                      </p:to>
                                    </p:set>
                                    <p:anim calcmode="lin" valueType="num">
                                      <p:cBhvr additive="base">
                                        <p:cTn id="29" dur="500" fill="hold"/>
                                        <p:tgtEl>
                                          <p:spTgt spid="88067">
                                            <p:txEl>
                                              <p:pRg st="3" end="3"/>
                                            </p:txEl>
                                          </p:spTgt>
                                        </p:tgtEl>
                                        <p:attrNameLst>
                                          <p:attrName>ppt_x</p:attrName>
                                        </p:attrNameLst>
                                      </p:cBhvr>
                                      <p:tavLst>
                                        <p:tav tm="0">
                                          <p:val>
                                            <p:strVal val="0-#ppt_w/2"/>
                                          </p:val>
                                        </p:tav>
                                        <p:tav tm="100000">
                                          <p:val>
                                            <p:strVal val="#ppt_x"/>
                                          </p:val>
                                        </p:tav>
                                      </p:tavLst>
                                    </p:anim>
                                    <p:anim calcmode="lin" valueType="num">
                                      <p:cBhvr additive="base">
                                        <p:cTn id="30" dur="500" fill="hold"/>
                                        <p:tgtEl>
                                          <p:spTgt spid="88067">
                                            <p:txEl>
                                              <p:pRg st="3" end="3"/>
                                            </p:txEl>
                                          </p:spTgt>
                                        </p:tgtEl>
                                        <p:attrNameLst>
                                          <p:attrName>ppt_y</p:attrName>
                                        </p:attrNameLst>
                                      </p:cBhvr>
                                      <p:tavLst>
                                        <p:tav tm="0">
                                          <p:val>
                                            <p:strVal val="#ppt_y"/>
                                          </p:val>
                                        </p:tav>
                                        <p:tav tm="100000">
                                          <p:val>
                                            <p:strVal val="#ppt_y"/>
                                          </p:val>
                                        </p:tav>
                                      </p:tavLst>
                                    </p:anim>
                                  </p:childTnLst>
                                </p:cTn>
                              </p:par>
                            </p:childTnLst>
                          </p:cTn>
                        </p:par>
                        <p:par>
                          <p:cTn id="31" fill="hold">
                            <p:stCondLst>
                              <p:cond delay="2500"/>
                            </p:stCondLst>
                            <p:childTnLst>
                              <p:par>
                                <p:cTn id="32" presetID="2" presetClass="entr" presetSubtype="8" fill="hold" grpId="0" nodeType="afterEffect">
                                  <p:stCondLst>
                                    <p:cond delay="0"/>
                                  </p:stCondLst>
                                  <p:childTnLst>
                                    <p:set>
                                      <p:cBhvr>
                                        <p:cTn id="33" dur="1" fill="hold">
                                          <p:stCondLst>
                                            <p:cond delay="0"/>
                                          </p:stCondLst>
                                        </p:cTn>
                                        <p:tgtEl>
                                          <p:spTgt spid="88067">
                                            <p:txEl>
                                              <p:pRg st="4" end="4"/>
                                            </p:txEl>
                                          </p:spTgt>
                                        </p:tgtEl>
                                        <p:attrNameLst>
                                          <p:attrName>style.visibility</p:attrName>
                                        </p:attrNameLst>
                                      </p:cBhvr>
                                      <p:to>
                                        <p:strVal val="visible"/>
                                      </p:to>
                                    </p:set>
                                    <p:anim calcmode="lin" valueType="num">
                                      <p:cBhvr additive="base">
                                        <p:cTn id="34" dur="500" fill="hold"/>
                                        <p:tgtEl>
                                          <p:spTgt spid="88067">
                                            <p:txEl>
                                              <p:pRg st="4" end="4"/>
                                            </p:txEl>
                                          </p:spTgt>
                                        </p:tgtEl>
                                        <p:attrNameLst>
                                          <p:attrName>ppt_x</p:attrName>
                                        </p:attrNameLst>
                                      </p:cBhvr>
                                      <p:tavLst>
                                        <p:tav tm="0">
                                          <p:val>
                                            <p:strVal val="0-#ppt_w/2"/>
                                          </p:val>
                                        </p:tav>
                                        <p:tav tm="100000">
                                          <p:val>
                                            <p:strVal val="#ppt_x"/>
                                          </p:val>
                                        </p:tav>
                                      </p:tavLst>
                                    </p:anim>
                                    <p:anim calcmode="lin" valueType="num">
                                      <p:cBhvr additive="base">
                                        <p:cTn id="35" dur="500" fill="hold"/>
                                        <p:tgtEl>
                                          <p:spTgt spid="88067">
                                            <p:txEl>
                                              <p:pRg st="4" end="4"/>
                                            </p:txEl>
                                          </p:spTgt>
                                        </p:tgtEl>
                                        <p:attrNameLst>
                                          <p:attrName>ppt_y</p:attrName>
                                        </p:attrNameLst>
                                      </p:cBhvr>
                                      <p:tavLst>
                                        <p:tav tm="0">
                                          <p:val>
                                            <p:strVal val="#ppt_y"/>
                                          </p:val>
                                        </p:tav>
                                        <p:tav tm="100000">
                                          <p:val>
                                            <p:strVal val="#ppt_y"/>
                                          </p:val>
                                        </p:tav>
                                      </p:tavLst>
                                    </p:anim>
                                  </p:childTnLst>
                                </p:cTn>
                              </p:par>
                            </p:childTnLst>
                          </p:cTn>
                        </p:par>
                        <p:par>
                          <p:cTn id="36" fill="hold">
                            <p:stCondLst>
                              <p:cond delay="3000"/>
                            </p:stCondLst>
                            <p:childTnLst>
                              <p:par>
                                <p:cTn id="37" presetID="2" presetClass="entr" presetSubtype="8" fill="hold" grpId="0" nodeType="afterEffect">
                                  <p:stCondLst>
                                    <p:cond delay="0"/>
                                  </p:stCondLst>
                                  <p:childTnLst>
                                    <p:set>
                                      <p:cBhvr>
                                        <p:cTn id="38" dur="1" fill="hold">
                                          <p:stCondLst>
                                            <p:cond delay="0"/>
                                          </p:stCondLst>
                                        </p:cTn>
                                        <p:tgtEl>
                                          <p:spTgt spid="88067">
                                            <p:txEl>
                                              <p:pRg st="5" end="5"/>
                                            </p:txEl>
                                          </p:spTgt>
                                        </p:tgtEl>
                                        <p:attrNameLst>
                                          <p:attrName>style.visibility</p:attrName>
                                        </p:attrNameLst>
                                      </p:cBhvr>
                                      <p:to>
                                        <p:strVal val="visible"/>
                                      </p:to>
                                    </p:set>
                                    <p:anim calcmode="lin" valueType="num">
                                      <p:cBhvr additive="base">
                                        <p:cTn id="39" dur="500" fill="hold"/>
                                        <p:tgtEl>
                                          <p:spTgt spid="88067">
                                            <p:txEl>
                                              <p:pRg st="5" end="5"/>
                                            </p:txEl>
                                          </p:spTgt>
                                        </p:tgtEl>
                                        <p:attrNameLst>
                                          <p:attrName>ppt_x</p:attrName>
                                        </p:attrNameLst>
                                      </p:cBhvr>
                                      <p:tavLst>
                                        <p:tav tm="0">
                                          <p:val>
                                            <p:strVal val="0-#ppt_w/2"/>
                                          </p:val>
                                        </p:tav>
                                        <p:tav tm="100000">
                                          <p:val>
                                            <p:strVal val="#ppt_x"/>
                                          </p:val>
                                        </p:tav>
                                      </p:tavLst>
                                    </p:anim>
                                    <p:anim calcmode="lin" valueType="num">
                                      <p:cBhvr additive="base">
                                        <p:cTn id="40" dur="500" fill="hold"/>
                                        <p:tgtEl>
                                          <p:spTgt spid="88067">
                                            <p:txEl>
                                              <p:pRg st="5" end="5"/>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8066" grpId="0" autoUpdateAnimBg="0"/>
      <p:bldP spid="88067" grpId="0" build="p" autoUpdateAnimBg="0" advAuto="0"/>
    </p:bldLst>
  </p:timing>
</p:sld>
</file>

<file path=ppt/slides/slide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p:txBody>
          <a:bodyPr/>
          <a:lstStyle/>
          <a:p>
            <a:pPr eaLnBrk="1" hangingPunct="1"/>
            <a:r>
              <a:rPr lang="en-US" sz="4000" b="1" smtClean="0"/>
              <a:t>HOW MUCH CAN YOU AFFORD?</a:t>
            </a:r>
            <a:endParaRPr lang="en-US" smtClean="0"/>
          </a:p>
        </p:txBody>
      </p:sp>
      <p:sp>
        <p:nvSpPr>
          <p:cNvPr id="7" name="Content Placeholder 6"/>
          <p:cNvSpPr>
            <a:spLocks noGrp="1"/>
          </p:cNvSpPr>
          <p:nvPr>
            <p:ph idx="1"/>
          </p:nvPr>
        </p:nvSpPr>
        <p:spPr/>
        <p:txBody>
          <a:bodyPr/>
          <a:lstStyle/>
          <a:p>
            <a:r>
              <a:rPr lang="en-US" b="1" dirty="0" smtClean="0">
                <a:solidFill>
                  <a:schemeClr val="tx2"/>
                </a:solidFill>
              </a:rPr>
              <a:t>Total Cost</a:t>
            </a:r>
          </a:p>
          <a:p>
            <a:r>
              <a:rPr lang="en-US" b="1" dirty="0" smtClean="0">
                <a:solidFill>
                  <a:schemeClr val="tx2"/>
                </a:solidFill>
              </a:rPr>
              <a:t>Down Payment</a:t>
            </a:r>
          </a:p>
          <a:p>
            <a:r>
              <a:rPr lang="en-US" b="1" dirty="0" smtClean="0">
                <a:solidFill>
                  <a:schemeClr val="tx2"/>
                </a:solidFill>
              </a:rPr>
              <a:t>Monthly Costs</a:t>
            </a:r>
          </a:p>
          <a:p>
            <a:r>
              <a:rPr lang="en-US" b="1" dirty="0" smtClean="0">
                <a:solidFill>
                  <a:schemeClr val="tx2"/>
                </a:solidFill>
              </a:rPr>
              <a:t>Insurance</a:t>
            </a:r>
          </a:p>
          <a:p>
            <a:endParaRPr lang="en-US" dirty="0"/>
          </a:p>
        </p:txBody>
      </p:sp>
      <p:pic>
        <p:nvPicPr>
          <p:cNvPr id="7173" name="Picture 8" descr="C:\Users\joseph.c.frinks\AppData\Local\Microsoft\Windows\Temporary Internet Files\Content.IE5\NA3IB29F\MP900443455[1].jpg"/>
          <p:cNvPicPr>
            <a:picLocks noChangeAspect="1" noChangeArrowheads="1"/>
          </p:cNvPicPr>
          <p:nvPr/>
        </p:nvPicPr>
        <p:blipFill>
          <a:blip r:embed="rId3" cstate="print"/>
          <a:stretch>
            <a:fillRect/>
          </a:stretch>
        </p:blipFill>
        <p:spPr bwMode="auto">
          <a:xfrm>
            <a:off x="4419600" y="1752600"/>
            <a:ext cx="3895725" cy="2592561"/>
          </a:xfrm>
          <a:prstGeom prst="rect">
            <a:avLst/>
          </a:prstGeom>
          <a:noFill/>
          <a:ln>
            <a:noFill/>
          </a:ln>
        </p:spPr>
      </p:pic>
      <p:sp>
        <p:nvSpPr>
          <p:cNvPr id="6" name="Slide Number Placeholder 10"/>
          <p:cNvSpPr txBox="1">
            <a:spLocks/>
          </p:cNvSpPr>
          <p:nvPr/>
        </p:nvSpPr>
        <p:spPr bwMode="auto">
          <a:xfrm>
            <a:off x="7239000" y="6400800"/>
            <a:ext cx="1905000" cy="457200"/>
          </a:xfrm>
          <a:prstGeom prst="rect">
            <a:avLst/>
          </a:prstGeom>
          <a:noFill/>
          <a:ln w="9525">
            <a:noFill/>
            <a:miter lim="800000"/>
            <a:headEnd/>
            <a:tailEnd/>
          </a:ln>
        </p:spPr>
        <p:txBody>
          <a:bodyPr/>
          <a:lstStyle/>
          <a:p>
            <a:pPr algn="ctr"/>
            <a:r>
              <a:rPr lang="en-US" sz="1200" dirty="0" smtClean="0"/>
              <a:t>7-</a:t>
            </a:r>
            <a:fld id="{76983DB8-42F6-4238-AABE-A50C94B53D3A}" type="slidenum">
              <a:rPr lang="en-US" sz="1200" smtClean="0"/>
              <a:pPr algn="ctr"/>
              <a:t>4</a:t>
            </a:fld>
            <a:endParaRPr lang="en-US" sz="12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528" fill="hold" grpId="0" nodeType="afterEffect">
                                  <p:stCondLst>
                                    <p:cond delay="0"/>
                                  </p:stCondLst>
                                  <p:childTnLst>
                                    <p:set>
                                      <p:cBhvr>
                                        <p:cTn id="6" dur="1" fill="hold">
                                          <p:stCondLst>
                                            <p:cond delay="0"/>
                                          </p:stCondLst>
                                        </p:cTn>
                                        <p:tgtEl>
                                          <p:spTgt spid="5122"/>
                                        </p:tgtEl>
                                        <p:attrNameLst>
                                          <p:attrName>style.visibility</p:attrName>
                                        </p:attrNameLst>
                                      </p:cBhvr>
                                      <p:to>
                                        <p:strVal val="visible"/>
                                      </p:to>
                                    </p:set>
                                    <p:anim calcmode="lin" valueType="num">
                                      <p:cBhvr>
                                        <p:cTn id="7" dur="500" fill="hold"/>
                                        <p:tgtEl>
                                          <p:spTgt spid="5122"/>
                                        </p:tgtEl>
                                        <p:attrNameLst>
                                          <p:attrName>ppt_w</p:attrName>
                                        </p:attrNameLst>
                                      </p:cBhvr>
                                      <p:tavLst>
                                        <p:tav tm="0">
                                          <p:val>
                                            <p:fltVal val="0"/>
                                          </p:val>
                                        </p:tav>
                                        <p:tav tm="100000">
                                          <p:val>
                                            <p:strVal val="#ppt_w"/>
                                          </p:val>
                                        </p:tav>
                                      </p:tavLst>
                                    </p:anim>
                                    <p:anim calcmode="lin" valueType="num">
                                      <p:cBhvr>
                                        <p:cTn id="8" dur="500" fill="hold"/>
                                        <p:tgtEl>
                                          <p:spTgt spid="5122"/>
                                        </p:tgtEl>
                                        <p:attrNameLst>
                                          <p:attrName>ppt_h</p:attrName>
                                        </p:attrNameLst>
                                      </p:cBhvr>
                                      <p:tavLst>
                                        <p:tav tm="0">
                                          <p:val>
                                            <p:fltVal val="0"/>
                                          </p:val>
                                        </p:tav>
                                        <p:tav tm="100000">
                                          <p:val>
                                            <p:strVal val="#ppt_h"/>
                                          </p:val>
                                        </p:tav>
                                      </p:tavLst>
                                    </p:anim>
                                    <p:anim calcmode="lin" valueType="num">
                                      <p:cBhvr>
                                        <p:cTn id="9" dur="500" fill="hold"/>
                                        <p:tgtEl>
                                          <p:spTgt spid="5122"/>
                                        </p:tgtEl>
                                        <p:attrNameLst>
                                          <p:attrName>ppt_x</p:attrName>
                                        </p:attrNameLst>
                                      </p:cBhvr>
                                      <p:tavLst>
                                        <p:tav tm="0">
                                          <p:val>
                                            <p:fltVal val="0.5"/>
                                          </p:val>
                                        </p:tav>
                                        <p:tav tm="100000">
                                          <p:val>
                                            <p:strVal val="#ppt_x"/>
                                          </p:val>
                                        </p:tav>
                                      </p:tavLst>
                                    </p:anim>
                                    <p:anim calcmode="lin" valueType="num">
                                      <p:cBhvr>
                                        <p:cTn id="10" dur="500" fill="hold"/>
                                        <p:tgtEl>
                                          <p:spTgt spid="5122"/>
                                        </p:tgtEl>
                                        <p:attrNameLst>
                                          <p:attrName>ppt_y</p:attrName>
                                        </p:attrNameLst>
                                      </p:cBhvr>
                                      <p:tavLst>
                                        <p:tav tm="0">
                                          <p:val>
                                            <p:fltVal val="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2" grpId="0" autoUpdateAnimBg="0"/>
    </p:bldLst>
  </p:timing>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p:txBody>
          <a:bodyPr/>
          <a:lstStyle/>
          <a:p>
            <a:pPr eaLnBrk="1" hangingPunct="1"/>
            <a:r>
              <a:rPr lang="en-US" b="1" smtClean="0"/>
              <a:t>MONTHLY COSTS</a:t>
            </a:r>
            <a:endParaRPr lang="en-US" smtClean="0"/>
          </a:p>
        </p:txBody>
      </p:sp>
      <p:sp>
        <p:nvSpPr>
          <p:cNvPr id="6147" name="Rectangle 3"/>
          <p:cNvSpPr>
            <a:spLocks noGrp="1" noChangeArrowheads="1"/>
          </p:cNvSpPr>
          <p:nvPr>
            <p:ph idx="1"/>
          </p:nvPr>
        </p:nvSpPr>
        <p:spPr/>
        <p:txBody>
          <a:bodyPr/>
          <a:lstStyle/>
          <a:p>
            <a:pPr algn="ctr" eaLnBrk="1" hangingPunct="1">
              <a:buFontTx/>
              <a:buNone/>
            </a:pPr>
            <a:r>
              <a:rPr lang="en-US" sz="3600" b="1" dirty="0" smtClean="0">
                <a:solidFill>
                  <a:schemeClr val="bg1"/>
                </a:solidFill>
              </a:rPr>
              <a:t>   </a:t>
            </a:r>
          </a:p>
          <a:p>
            <a:pPr algn="ctr" eaLnBrk="1" hangingPunct="1">
              <a:buFontTx/>
              <a:buNone/>
            </a:pPr>
            <a:r>
              <a:rPr lang="en-US" sz="3600" b="1" dirty="0" smtClean="0">
                <a:solidFill>
                  <a:schemeClr val="tx2"/>
                </a:solidFill>
              </a:rPr>
              <a:t>15% Car Payment</a:t>
            </a:r>
          </a:p>
          <a:p>
            <a:pPr algn="ctr" eaLnBrk="1" hangingPunct="1">
              <a:buFontTx/>
              <a:buNone/>
            </a:pPr>
            <a:r>
              <a:rPr lang="en-US" sz="3600" b="1" u="sng" dirty="0" smtClean="0">
                <a:solidFill>
                  <a:schemeClr val="tx2"/>
                </a:solidFill>
              </a:rPr>
              <a:t>+ 10% Associated Costs</a:t>
            </a:r>
            <a:endParaRPr lang="en-US" sz="3600" b="1" dirty="0" smtClean="0">
              <a:solidFill>
                <a:schemeClr val="tx2"/>
              </a:solidFill>
            </a:endParaRPr>
          </a:p>
          <a:p>
            <a:pPr algn="ctr" eaLnBrk="1" hangingPunct="1">
              <a:buFontTx/>
              <a:buNone/>
            </a:pPr>
            <a:r>
              <a:rPr lang="en-US" sz="3600" b="1" dirty="0" smtClean="0">
                <a:solidFill>
                  <a:schemeClr val="tx2"/>
                </a:solidFill>
              </a:rPr>
              <a:t>   25% Of Net Income</a:t>
            </a:r>
          </a:p>
        </p:txBody>
      </p:sp>
      <p:sp>
        <p:nvSpPr>
          <p:cNvPr id="5" name="Slide Number Placeholder 10"/>
          <p:cNvSpPr txBox="1">
            <a:spLocks/>
          </p:cNvSpPr>
          <p:nvPr/>
        </p:nvSpPr>
        <p:spPr bwMode="auto">
          <a:xfrm>
            <a:off x="7239000" y="6400800"/>
            <a:ext cx="1905000" cy="457200"/>
          </a:xfrm>
          <a:prstGeom prst="rect">
            <a:avLst/>
          </a:prstGeom>
          <a:noFill/>
          <a:ln w="9525">
            <a:noFill/>
            <a:miter lim="800000"/>
            <a:headEnd/>
            <a:tailEnd/>
          </a:ln>
        </p:spPr>
        <p:txBody>
          <a:bodyPr/>
          <a:lstStyle/>
          <a:p>
            <a:pPr algn="ctr"/>
            <a:r>
              <a:rPr lang="en-US" sz="1200" dirty="0" smtClean="0"/>
              <a:t>7-</a:t>
            </a:r>
            <a:fld id="{76983DB8-42F6-4238-AABE-A50C94B53D3A}" type="slidenum">
              <a:rPr lang="en-US" sz="1200" smtClean="0"/>
              <a:pPr algn="ctr"/>
              <a:t>5</a:t>
            </a:fld>
            <a:endParaRPr lang="en-US" sz="12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528" fill="hold" grpId="0" nodeType="afterEffect">
                                  <p:stCondLst>
                                    <p:cond delay="0"/>
                                  </p:stCondLst>
                                  <p:childTnLst>
                                    <p:set>
                                      <p:cBhvr>
                                        <p:cTn id="6" dur="1" fill="hold">
                                          <p:stCondLst>
                                            <p:cond delay="0"/>
                                          </p:stCondLst>
                                        </p:cTn>
                                        <p:tgtEl>
                                          <p:spTgt spid="6146"/>
                                        </p:tgtEl>
                                        <p:attrNameLst>
                                          <p:attrName>style.visibility</p:attrName>
                                        </p:attrNameLst>
                                      </p:cBhvr>
                                      <p:to>
                                        <p:strVal val="visible"/>
                                      </p:to>
                                    </p:set>
                                    <p:anim calcmode="lin" valueType="num">
                                      <p:cBhvr>
                                        <p:cTn id="7" dur="500" fill="hold"/>
                                        <p:tgtEl>
                                          <p:spTgt spid="6146"/>
                                        </p:tgtEl>
                                        <p:attrNameLst>
                                          <p:attrName>ppt_w</p:attrName>
                                        </p:attrNameLst>
                                      </p:cBhvr>
                                      <p:tavLst>
                                        <p:tav tm="0">
                                          <p:val>
                                            <p:fltVal val="0"/>
                                          </p:val>
                                        </p:tav>
                                        <p:tav tm="100000">
                                          <p:val>
                                            <p:strVal val="#ppt_w"/>
                                          </p:val>
                                        </p:tav>
                                      </p:tavLst>
                                    </p:anim>
                                    <p:anim calcmode="lin" valueType="num">
                                      <p:cBhvr>
                                        <p:cTn id="8" dur="500" fill="hold"/>
                                        <p:tgtEl>
                                          <p:spTgt spid="6146"/>
                                        </p:tgtEl>
                                        <p:attrNameLst>
                                          <p:attrName>ppt_h</p:attrName>
                                        </p:attrNameLst>
                                      </p:cBhvr>
                                      <p:tavLst>
                                        <p:tav tm="0">
                                          <p:val>
                                            <p:fltVal val="0"/>
                                          </p:val>
                                        </p:tav>
                                        <p:tav tm="100000">
                                          <p:val>
                                            <p:strVal val="#ppt_h"/>
                                          </p:val>
                                        </p:tav>
                                      </p:tavLst>
                                    </p:anim>
                                    <p:anim calcmode="lin" valueType="num">
                                      <p:cBhvr>
                                        <p:cTn id="9" dur="500" fill="hold"/>
                                        <p:tgtEl>
                                          <p:spTgt spid="6146"/>
                                        </p:tgtEl>
                                        <p:attrNameLst>
                                          <p:attrName>ppt_x</p:attrName>
                                        </p:attrNameLst>
                                      </p:cBhvr>
                                      <p:tavLst>
                                        <p:tav tm="0">
                                          <p:val>
                                            <p:fltVal val="0.5"/>
                                          </p:val>
                                        </p:tav>
                                        <p:tav tm="100000">
                                          <p:val>
                                            <p:strVal val="#ppt_x"/>
                                          </p:val>
                                        </p:tav>
                                      </p:tavLst>
                                    </p:anim>
                                    <p:anim calcmode="lin" valueType="num">
                                      <p:cBhvr>
                                        <p:cTn id="10" dur="500" fill="hold"/>
                                        <p:tgtEl>
                                          <p:spTgt spid="6146"/>
                                        </p:tgtEl>
                                        <p:attrNameLst>
                                          <p:attrName>ppt_y</p:attrName>
                                        </p:attrNameLst>
                                      </p:cBhvr>
                                      <p:tavLst>
                                        <p:tav tm="0">
                                          <p:val>
                                            <p:fltVal val="0.5"/>
                                          </p:val>
                                        </p:tav>
                                        <p:tav tm="100000">
                                          <p:val>
                                            <p:strVal val="#ppt_y"/>
                                          </p:val>
                                        </p:tav>
                                      </p:tavLst>
                                    </p:anim>
                                  </p:childTnLst>
                                </p:cTn>
                              </p:par>
                            </p:childTnLst>
                          </p:cTn>
                        </p:par>
                        <p:par>
                          <p:cTn id="11" fill="hold">
                            <p:stCondLst>
                              <p:cond delay="500"/>
                            </p:stCondLst>
                            <p:childTnLst>
                              <p:par>
                                <p:cTn id="12" presetID="2" presetClass="entr" presetSubtype="8" fill="hold" grpId="0" nodeType="afterEffect">
                                  <p:stCondLst>
                                    <p:cond delay="0"/>
                                  </p:stCondLst>
                                  <p:childTnLst>
                                    <p:set>
                                      <p:cBhvr>
                                        <p:cTn id="13" dur="1" fill="hold">
                                          <p:stCondLst>
                                            <p:cond delay="0"/>
                                          </p:stCondLst>
                                        </p:cTn>
                                        <p:tgtEl>
                                          <p:spTgt spid="6147">
                                            <p:txEl>
                                              <p:pRg st="0" end="0"/>
                                            </p:txEl>
                                          </p:spTgt>
                                        </p:tgtEl>
                                        <p:attrNameLst>
                                          <p:attrName>style.visibility</p:attrName>
                                        </p:attrNameLst>
                                      </p:cBhvr>
                                      <p:to>
                                        <p:strVal val="visible"/>
                                      </p:to>
                                    </p:set>
                                    <p:anim calcmode="lin" valueType="num">
                                      <p:cBhvr additive="base">
                                        <p:cTn id="14" dur="500" fill="hold"/>
                                        <p:tgtEl>
                                          <p:spTgt spid="6147">
                                            <p:txEl>
                                              <p:pRg st="0" end="0"/>
                                            </p:txEl>
                                          </p:spTgt>
                                        </p:tgtEl>
                                        <p:attrNameLst>
                                          <p:attrName>ppt_x</p:attrName>
                                        </p:attrNameLst>
                                      </p:cBhvr>
                                      <p:tavLst>
                                        <p:tav tm="0">
                                          <p:val>
                                            <p:strVal val="0-#ppt_w/2"/>
                                          </p:val>
                                        </p:tav>
                                        <p:tav tm="100000">
                                          <p:val>
                                            <p:strVal val="#ppt_x"/>
                                          </p:val>
                                        </p:tav>
                                      </p:tavLst>
                                    </p:anim>
                                    <p:anim calcmode="lin" valueType="num">
                                      <p:cBhvr additive="base">
                                        <p:cTn id="15" dur="500" fill="hold"/>
                                        <p:tgtEl>
                                          <p:spTgt spid="6147">
                                            <p:txEl>
                                              <p:pRg st="0" end="0"/>
                                            </p:txEl>
                                          </p:spTgt>
                                        </p:tgtEl>
                                        <p:attrNameLst>
                                          <p:attrName>ppt_y</p:attrName>
                                        </p:attrNameLst>
                                      </p:cBhvr>
                                      <p:tavLst>
                                        <p:tav tm="0">
                                          <p:val>
                                            <p:strVal val="#ppt_y"/>
                                          </p:val>
                                        </p:tav>
                                        <p:tav tm="100000">
                                          <p:val>
                                            <p:strVal val="#ppt_y"/>
                                          </p:val>
                                        </p:tav>
                                      </p:tavLst>
                                    </p:anim>
                                  </p:childTnLst>
                                </p:cTn>
                              </p:par>
                            </p:childTnLst>
                          </p:cTn>
                        </p:par>
                        <p:par>
                          <p:cTn id="16" fill="hold">
                            <p:stCondLst>
                              <p:cond delay="1000"/>
                            </p:stCondLst>
                            <p:childTnLst>
                              <p:par>
                                <p:cTn id="17" presetID="2" presetClass="entr" presetSubtype="8" fill="hold" grpId="0" nodeType="afterEffect">
                                  <p:stCondLst>
                                    <p:cond delay="0"/>
                                  </p:stCondLst>
                                  <p:childTnLst>
                                    <p:set>
                                      <p:cBhvr>
                                        <p:cTn id="18" dur="1" fill="hold">
                                          <p:stCondLst>
                                            <p:cond delay="0"/>
                                          </p:stCondLst>
                                        </p:cTn>
                                        <p:tgtEl>
                                          <p:spTgt spid="6147">
                                            <p:txEl>
                                              <p:pRg st="1" end="1"/>
                                            </p:txEl>
                                          </p:spTgt>
                                        </p:tgtEl>
                                        <p:attrNameLst>
                                          <p:attrName>style.visibility</p:attrName>
                                        </p:attrNameLst>
                                      </p:cBhvr>
                                      <p:to>
                                        <p:strVal val="visible"/>
                                      </p:to>
                                    </p:set>
                                    <p:anim calcmode="lin" valueType="num">
                                      <p:cBhvr additive="base">
                                        <p:cTn id="19" dur="500" fill="hold"/>
                                        <p:tgtEl>
                                          <p:spTgt spid="6147">
                                            <p:txEl>
                                              <p:pRg st="1" end="1"/>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6147">
                                            <p:txEl>
                                              <p:pRg st="1" end="1"/>
                                            </p:txEl>
                                          </p:spTgt>
                                        </p:tgtEl>
                                        <p:attrNameLst>
                                          <p:attrName>ppt_y</p:attrName>
                                        </p:attrNameLst>
                                      </p:cBhvr>
                                      <p:tavLst>
                                        <p:tav tm="0">
                                          <p:val>
                                            <p:strVal val="#ppt_y"/>
                                          </p:val>
                                        </p:tav>
                                        <p:tav tm="100000">
                                          <p:val>
                                            <p:strVal val="#ppt_y"/>
                                          </p:val>
                                        </p:tav>
                                      </p:tavLst>
                                    </p:anim>
                                  </p:childTnLst>
                                </p:cTn>
                              </p:par>
                            </p:childTnLst>
                          </p:cTn>
                        </p:par>
                        <p:par>
                          <p:cTn id="21" fill="hold">
                            <p:stCondLst>
                              <p:cond delay="1500"/>
                            </p:stCondLst>
                            <p:childTnLst>
                              <p:par>
                                <p:cTn id="22" presetID="2" presetClass="entr" presetSubtype="8" fill="hold" grpId="0" nodeType="afterEffect">
                                  <p:stCondLst>
                                    <p:cond delay="0"/>
                                  </p:stCondLst>
                                  <p:childTnLst>
                                    <p:set>
                                      <p:cBhvr>
                                        <p:cTn id="23" dur="1" fill="hold">
                                          <p:stCondLst>
                                            <p:cond delay="0"/>
                                          </p:stCondLst>
                                        </p:cTn>
                                        <p:tgtEl>
                                          <p:spTgt spid="6147">
                                            <p:txEl>
                                              <p:pRg st="2" end="2"/>
                                            </p:txEl>
                                          </p:spTgt>
                                        </p:tgtEl>
                                        <p:attrNameLst>
                                          <p:attrName>style.visibility</p:attrName>
                                        </p:attrNameLst>
                                      </p:cBhvr>
                                      <p:to>
                                        <p:strVal val="visible"/>
                                      </p:to>
                                    </p:set>
                                    <p:anim calcmode="lin" valueType="num">
                                      <p:cBhvr additive="base">
                                        <p:cTn id="24" dur="500" fill="hold"/>
                                        <p:tgtEl>
                                          <p:spTgt spid="6147">
                                            <p:txEl>
                                              <p:pRg st="2" end="2"/>
                                            </p:txEl>
                                          </p:spTgt>
                                        </p:tgtEl>
                                        <p:attrNameLst>
                                          <p:attrName>ppt_x</p:attrName>
                                        </p:attrNameLst>
                                      </p:cBhvr>
                                      <p:tavLst>
                                        <p:tav tm="0">
                                          <p:val>
                                            <p:strVal val="0-#ppt_w/2"/>
                                          </p:val>
                                        </p:tav>
                                        <p:tav tm="100000">
                                          <p:val>
                                            <p:strVal val="#ppt_x"/>
                                          </p:val>
                                        </p:tav>
                                      </p:tavLst>
                                    </p:anim>
                                    <p:anim calcmode="lin" valueType="num">
                                      <p:cBhvr additive="base">
                                        <p:cTn id="25" dur="500" fill="hold"/>
                                        <p:tgtEl>
                                          <p:spTgt spid="6147">
                                            <p:txEl>
                                              <p:pRg st="2" end="2"/>
                                            </p:txEl>
                                          </p:spTgt>
                                        </p:tgtEl>
                                        <p:attrNameLst>
                                          <p:attrName>ppt_y</p:attrName>
                                        </p:attrNameLst>
                                      </p:cBhvr>
                                      <p:tavLst>
                                        <p:tav tm="0">
                                          <p:val>
                                            <p:strVal val="#ppt_y"/>
                                          </p:val>
                                        </p:tav>
                                        <p:tav tm="100000">
                                          <p:val>
                                            <p:strVal val="#ppt_y"/>
                                          </p:val>
                                        </p:tav>
                                      </p:tavLst>
                                    </p:anim>
                                  </p:childTnLst>
                                </p:cTn>
                              </p:par>
                            </p:childTnLst>
                          </p:cTn>
                        </p:par>
                        <p:par>
                          <p:cTn id="26" fill="hold">
                            <p:stCondLst>
                              <p:cond delay="2000"/>
                            </p:stCondLst>
                            <p:childTnLst>
                              <p:par>
                                <p:cTn id="27" presetID="2" presetClass="entr" presetSubtype="8" fill="hold" grpId="0" nodeType="afterEffect">
                                  <p:stCondLst>
                                    <p:cond delay="0"/>
                                  </p:stCondLst>
                                  <p:childTnLst>
                                    <p:set>
                                      <p:cBhvr>
                                        <p:cTn id="28" dur="1" fill="hold">
                                          <p:stCondLst>
                                            <p:cond delay="0"/>
                                          </p:stCondLst>
                                        </p:cTn>
                                        <p:tgtEl>
                                          <p:spTgt spid="6147">
                                            <p:txEl>
                                              <p:pRg st="3" end="3"/>
                                            </p:txEl>
                                          </p:spTgt>
                                        </p:tgtEl>
                                        <p:attrNameLst>
                                          <p:attrName>style.visibility</p:attrName>
                                        </p:attrNameLst>
                                      </p:cBhvr>
                                      <p:to>
                                        <p:strVal val="visible"/>
                                      </p:to>
                                    </p:set>
                                    <p:anim calcmode="lin" valueType="num">
                                      <p:cBhvr additive="base">
                                        <p:cTn id="29" dur="500" fill="hold"/>
                                        <p:tgtEl>
                                          <p:spTgt spid="6147">
                                            <p:txEl>
                                              <p:pRg st="3" end="3"/>
                                            </p:txEl>
                                          </p:spTgt>
                                        </p:tgtEl>
                                        <p:attrNameLst>
                                          <p:attrName>ppt_x</p:attrName>
                                        </p:attrNameLst>
                                      </p:cBhvr>
                                      <p:tavLst>
                                        <p:tav tm="0">
                                          <p:val>
                                            <p:strVal val="0-#ppt_w/2"/>
                                          </p:val>
                                        </p:tav>
                                        <p:tav tm="100000">
                                          <p:val>
                                            <p:strVal val="#ppt_x"/>
                                          </p:val>
                                        </p:tav>
                                      </p:tavLst>
                                    </p:anim>
                                    <p:anim calcmode="lin" valueType="num">
                                      <p:cBhvr additive="base">
                                        <p:cTn id="30" dur="500" fill="hold"/>
                                        <p:tgtEl>
                                          <p:spTgt spid="6147">
                                            <p:txEl>
                                              <p:pRg st="3" end="3"/>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6" grpId="0" autoUpdateAnimBg="0"/>
      <p:bldP spid="6147" grpId="0" build="p" autoUpdateAnimBg="0" advAuto="0"/>
    </p:bldLst>
  </p:timing>
</p:sld>
</file>

<file path=ppt/slides/slide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9090" name="Rectangle 2"/>
          <p:cNvSpPr>
            <a:spLocks noGrp="1" noChangeArrowheads="1"/>
          </p:cNvSpPr>
          <p:nvPr>
            <p:ph type="title"/>
          </p:nvPr>
        </p:nvSpPr>
        <p:spPr/>
        <p:txBody>
          <a:bodyPr/>
          <a:lstStyle/>
          <a:p>
            <a:pPr eaLnBrk="1" hangingPunct="1"/>
            <a:r>
              <a:rPr lang="en-US" sz="4100" b="1" smtClean="0"/>
              <a:t>AUTOMOBILE INSURANCE COSTS</a:t>
            </a:r>
            <a:endParaRPr lang="en-US" sz="4100" smtClean="0"/>
          </a:p>
        </p:txBody>
      </p:sp>
      <p:sp>
        <p:nvSpPr>
          <p:cNvPr id="89091" name="Rectangle 3"/>
          <p:cNvSpPr>
            <a:spLocks noGrp="1" noChangeArrowheads="1"/>
          </p:cNvSpPr>
          <p:nvPr>
            <p:ph idx="1"/>
          </p:nvPr>
        </p:nvSpPr>
        <p:spPr/>
        <p:txBody>
          <a:bodyPr/>
          <a:lstStyle/>
          <a:p>
            <a:pPr eaLnBrk="1" hangingPunct="1">
              <a:lnSpc>
                <a:spcPct val="90000"/>
              </a:lnSpc>
            </a:pPr>
            <a:r>
              <a:rPr lang="en-US" dirty="0" smtClean="0">
                <a:solidFill>
                  <a:schemeClr val="tx2"/>
                </a:solidFill>
              </a:rPr>
              <a:t>Assumptions</a:t>
            </a:r>
          </a:p>
          <a:p>
            <a:pPr lvl="1" eaLnBrk="1" hangingPunct="1">
              <a:lnSpc>
                <a:spcPct val="90000"/>
              </a:lnSpc>
            </a:pPr>
            <a:r>
              <a:rPr lang="en-US" dirty="0" smtClean="0">
                <a:solidFill>
                  <a:schemeClr val="tx2"/>
                </a:solidFill>
              </a:rPr>
              <a:t>Single male, 20 years old with 2010 Camaro</a:t>
            </a:r>
          </a:p>
          <a:p>
            <a:pPr lvl="1" eaLnBrk="1" hangingPunct="1">
              <a:lnSpc>
                <a:spcPct val="90000"/>
              </a:lnSpc>
            </a:pPr>
            <a:r>
              <a:rPr lang="en-US" dirty="0" smtClean="0">
                <a:solidFill>
                  <a:schemeClr val="tx2"/>
                </a:solidFill>
              </a:rPr>
              <a:t>State minimum liability (Required for tag)</a:t>
            </a:r>
          </a:p>
          <a:p>
            <a:pPr lvl="1" eaLnBrk="1" hangingPunct="1">
              <a:lnSpc>
                <a:spcPct val="90000"/>
              </a:lnSpc>
            </a:pPr>
            <a:r>
              <a:rPr lang="en-US" dirty="0" smtClean="0">
                <a:solidFill>
                  <a:schemeClr val="tx2"/>
                </a:solidFill>
              </a:rPr>
              <a:t>Personal Injury Protection (Required on-base)</a:t>
            </a:r>
          </a:p>
          <a:p>
            <a:pPr lvl="1" eaLnBrk="1" hangingPunct="1">
              <a:lnSpc>
                <a:spcPct val="90000"/>
              </a:lnSpc>
            </a:pPr>
            <a:r>
              <a:rPr lang="en-US" dirty="0" smtClean="0">
                <a:solidFill>
                  <a:schemeClr val="tx2"/>
                </a:solidFill>
              </a:rPr>
              <a:t>$500 deductible Collision/Comprehensive (Required to finance)</a:t>
            </a:r>
          </a:p>
          <a:p>
            <a:pPr eaLnBrk="1" hangingPunct="1">
              <a:lnSpc>
                <a:spcPct val="90000"/>
              </a:lnSpc>
            </a:pPr>
            <a:r>
              <a:rPr lang="en-US" dirty="0" smtClean="0">
                <a:solidFill>
                  <a:schemeClr val="tx2"/>
                </a:solidFill>
              </a:rPr>
              <a:t>Approximate Cost $380</a:t>
            </a:r>
            <a:r>
              <a:rPr lang="en-US" b="1" dirty="0" smtClean="0">
                <a:solidFill>
                  <a:schemeClr val="tx2"/>
                </a:solidFill>
              </a:rPr>
              <a:t> </a:t>
            </a:r>
            <a:r>
              <a:rPr lang="en-US" dirty="0" smtClean="0">
                <a:solidFill>
                  <a:schemeClr val="tx2"/>
                </a:solidFill>
              </a:rPr>
              <a:t>PER MONTH!!!</a:t>
            </a:r>
          </a:p>
          <a:p>
            <a:pPr eaLnBrk="1" hangingPunct="1">
              <a:lnSpc>
                <a:spcPct val="90000"/>
              </a:lnSpc>
            </a:pPr>
            <a:r>
              <a:rPr lang="en-US" dirty="0" smtClean="0">
                <a:solidFill>
                  <a:schemeClr val="tx2"/>
                </a:solidFill>
              </a:rPr>
              <a:t>Costs should decrease with age depending on your driving record</a:t>
            </a:r>
          </a:p>
        </p:txBody>
      </p:sp>
      <p:sp>
        <p:nvSpPr>
          <p:cNvPr id="5" name="Slide Number Placeholder 10"/>
          <p:cNvSpPr txBox="1">
            <a:spLocks/>
          </p:cNvSpPr>
          <p:nvPr/>
        </p:nvSpPr>
        <p:spPr bwMode="auto">
          <a:xfrm>
            <a:off x="7239000" y="6400800"/>
            <a:ext cx="1905000" cy="457200"/>
          </a:xfrm>
          <a:prstGeom prst="rect">
            <a:avLst/>
          </a:prstGeom>
          <a:noFill/>
          <a:ln w="9525">
            <a:noFill/>
            <a:miter lim="800000"/>
            <a:headEnd/>
            <a:tailEnd/>
          </a:ln>
        </p:spPr>
        <p:txBody>
          <a:bodyPr/>
          <a:lstStyle/>
          <a:p>
            <a:pPr algn="ctr"/>
            <a:r>
              <a:rPr lang="en-US" sz="1200" dirty="0" smtClean="0"/>
              <a:t>7-</a:t>
            </a:r>
            <a:fld id="{76983DB8-42F6-4238-AABE-A50C94B53D3A}" type="slidenum">
              <a:rPr lang="en-US" sz="1200" smtClean="0"/>
              <a:pPr algn="ctr"/>
              <a:t>6</a:t>
            </a:fld>
            <a:endParaRPr lang="en-US" sz="12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528" fill="hold" grpId="0" nodeType="afterEffect">
                                  <p:stCondLst>
                                    <p:cond delay="0"/>
                                  </p:stCondLst>
                                  <p:childTnLst>
                                    <p:set>
                                      <p:cBhvr>
                                        <p:cTn id="6" dur="1" fill="hold">
                                          <p:stCondLst>
                                            <p:cond delay="0"/>
                                          </p:stCondLst>
                                        </p:cTn>
                                        <p:tgtEl>
                                          <p:spTgt spid="89090"/>
                                        </p:tgtEl>
                                        <p:attrNameLst>
                                          <p:attrName>style.visibility</p:attrName>
                                        </p:attrNameLst>
                                      </p:cBhvr>
                                      <p:to>
                                        <p:strVal val="visible"/>
                                      </p:to>
                                    </p:set>
                                    <p:anim calcmode="lin" valueType="num">
                                      <p:cBhvr>
                                        <p:cTn id="7" dur="500" fill="hold"/>
                                        <p:tgtEl>
                                          <p:spTgt spid="89090"/>
                                        </p:tgtEl>
                                        <p:attrNameLst>
                                          <p:attrName>ppt_w</p:attrName>
                                        </p:attrNameLst>
                                      </p:cBhvr>
                                      <p:tavLst>
                                        <p:tav tm="0">
                                          <p:val>
                                            <p:fltVal val="0"/>
                                          </p:val>
                                        </p:tav>
                                        <p:tav tm="100000">
                                          <p:val>
                                            <p:strVal val="#ppt_w"/>
                                          </p:val>
                                        </p:tav>
                                      </p:tavLst>
                                    </p:anim>
                                    <p:anim calcmode="lin" valueType="num">
                                      <p:cBhvr>
                                        <p:cTn id="8" dur="500" fill="hold"/>
                                        <p:tgtEl>
                                          <p:spTgt spid="89090"/>
                                        </p:tgtEl>
                                        <p:attrNameLst>
                                          <p:attrName>ppt_h</p:attrName>
                                        </p:attrNameLst>
                                      </p:cBhvr>
                                      <p:tavLst>
                                        <p:tav tm="0">
                                          <p:val>
                                            <p:fltVal val="0"/>
                                          </p:val>
                                        </p:tav>
                                        <p:tav tm="100000">
                                          <p:val>
                                            <p:strVal val="#ppt_h"/>
                                          </p:val>
                                        </p:tav>
                                      </p:tavLst>
                                    </p:anim>
                                    <p:anim calcmode="lin" valueType="num">
                                      <p:cBhvr>
                                        <p:cTn id="9" dur="500" fill="hold"/>
                                        <p:tgtEl>
                                          <p:spTgt spid="89090"/>
                                        </p:tgtEl>
                                        <p:attrNameLst>
                                          <p:attrName>ppt_x</p:attrName>
                                        </p:attrNameLst>
                                      </p:cBhvr>
                                      <p:tavLst>
                                        <p:tav tm="0">
                                          <p:val>
                                            <p:fltVal val="0.5"/>
                                          </p:val>
                                        </p:tav>
                                        <p:tav tm="100000">
                                          <p:val>
                                            <p:strVal val="#ppt_x"/>
                                          </p:val>
                                        </p:tav>
                                      </p:tavLst>
                                    </p:anim>
                                    <p:anim calcmode="lin" valueType="num">
                                      <p:cBhvr>
                                        <p:cTn id="10" dur="500" fill="hold"/>
                                        <p:tgtEl>
                                          <p:spTgt spid="89090"/>
                                        </p:tgtEl>
                                        <p:attrNameLst>
                                          <p:attrName>ppt_y</p:attrName>
                                        </p:attrNameLst>
                                      </p:cBhvr>
                                      <p:tavLst>
                                        <p:tav tm="0">
                                          <p:val>
                                            <p:fltVal val="0.5"/>
                                          </p:val>
                                        </p:tav>
                                        <p:tav tm="100000">
                                          <p:val>
                                            <p:strVal val="#ppt_y"/>
                                          </p:val>
                                        </p:tav>
                                      </p:tavLst>
                                    </p:anim>
                                  </p:childTnLst>
                                </p:cTn>
                              </p:par>
                            </p:childTnLst>
                          </p:cTn>
                        </p:par>
                        <p:par>
                          <p:cTn id="11" fill="hold">
                            <p:stCondLst>
                              <p:cond delay="500"/>
                            </p:stCondLst>
                            <p:childTnLst>
                              <p:par>
                                <p:cTn id="12" presetID="2" presetClass="entr" presetSubtype="8" fill="hold" grpId="0" nodeType="afterEffect">
                                  <p:stCondLst>
                                    <p:cond delay="0"/>
                                  </p:stCondLst>
                                  <p:childTnLst>
                                    <p:set>
                                      <p:cBhvr>
                                        <p:cTn id="13" dur="1" fill="hold">
                                          <p:stCondLst>
                                            <p:cond delay="0"/>
                                          </p:stCondLst>
                                        </p:cTn>
                                        <p:tgtEl>
                                          <p:spTgt spid="89091">
                                            <p:txEl>
                                              <p:pRg st="0" end="0"/>
                                            </p:txEl>
                                          </p:spTgt>
                                        </p:tgtEl>
                                        <p:attrNameLst>
                                          <p:attrName>style.visibility</p:attrName>
                                        </p:attrNameLst>
                                      </p:cBhvr>
                                      <p:to>
                                        <p:strVal val="visible"/>
                                      </p:to>
                                    </p:set>
                                    <p:anim calcmode="lin" valueType="num">
                                      <p:cBhvr additive="base">
                                        <p:cTn id="14" dur="500" fill="hold"/>
                                        <p:tgtEl>
                                          <p:spTgt spid="89091">
                                            <p:txEl>
                                              <p:pRg st="0" end="0"/>
                                            </p:txEl>
                                          </p:spTgt>
                                        </p:tgtEl>
                                        <p:attrNameLst>
                                          <p:attrName>ppt_x</p:attrName>
                                        </p:attrNameLst>
                                      </p:cBhvr>
                                      <p:tavLst>
                                        <p:tav tm="0">
                                          <p:val>
                                            <p:strVal val="0-#ppt_w/2"/>
                                          </p:val>
                                        </p:tav>
                                        <p:tav tm="100000">
                                          <p:val>
                                            <p:strVal val="#ppt_x"/>
                                          </p:val>
                                        </p:tav>
                                      </p:tavLst>
                                    </p:anim>
                                    <p:anim calcmode="lin" valueType="num">
                                      <p:cBhvr additive="base">
                                        <p:cTn id="15" dur="500" fill="hold"/>
                                        <p:tgtEl>
                                          <p:spTgt spid="89091">
                                            <p:txEl>
                                              <p:pRg st="0" end="0"/>
                                            </p:txEl>
                                          </p:spTgt>
                                        </p:tgtEl>
                                        <p:attrNameLst>
                                          <p:attrName>ppt_y</p:attrName>
                                        </p:attrNameLst>
                                      </p:cBhvr>
                                      <p:tavLst>
                                        <p:tav tm="0">
                                          <p:val>
                                            <p:strVal val="#ppt_y"/>
                                          </p:val>
                                        </p:tav>
                                        <p:tav tm="100000">
                                          <p:val>
                                            <p:strVal val="#ppt_y"/>
                                          </p:val>
                                        </p:tav>
                                      </p:tavLst>
                                    </p:anim>
                                  </p:childTnLst>
                                </p:cTn>
                              </p:par>
                              <p:par>
                                <p:cTn id="16" presetID="2" presetClass="entr" presetSubtype="8" fill="hold" grpId="0" nodeType="withEffect">
                                  <p:stCondLst>
                                    <p:cond delay="0"/>
                                  </p:stCondLst>
                                  <p:childTnLst>
                                    <p:set>
                                      <p:cBhvr>
                                        <p:cTn id="17" dur="1" fill="hold">
                                          <p:stCondLst>
                                            <p:cond delay="0"/>
                                          </p:stCondLst>
                                        </p:cTn>
                                        <p:tgtEl>
                                          <p:spTgt spid="89091">
                                            <p:txEl>
                                              <p:pRg st="1" end="1"/>
                                            </p:txEl>
                                          </p:spTgt>
                                        </p:tgtEl>
                                        <p:attrNameLst>
                                          <p:attrName>style.visibility</p:attrName>
                                        </p:attrNameLst>
                                      </p:cBhvr>
                                      <p:to>
                                        <p:strVal val="visible"/>
                                      </p:to>
                                    </p:set>
                                    <p:anim calcmode="lin" valueType="num">
                                      <p:cBhvr additive="base">
                                        <p:cTn id="18" dur="500" fill="hold"/>
                                        <p:tgtEl>
                                          <p:spTgt spid="89091">
                                            <p:txEl>
                                              <p:pRg st="1" end="1"/>
                                            </p:txEl>
                                          </p:spTgt>
                                        </p:tgtEl>
                                        <p:attrNameLst>
                                          <p:attrName>ppt_x</p:attrName>
                                        </p:attrNameLst>
                                      </p:cBhvr>
                                      <p:tavLst>
                                        <p:tav tm="0">
                                          <p:val>
                                            <p:strVal val="0-#ppt_w/2"/>
                                          </p:val>
                                        </p:tav>
                                        <p:tav tm="100000">
                                          <p:val>
                                            <p:strVal val="#ppt_x"/>
                                          </p:val>
                                        </p:tav>
                                      </p:tavLst>
                                    </p:anim>
                                    <p:anim calcmode="lin" valueType="num">
                                      <p:cBhvr additive="base">
                                        <p:cTn id="19" dur="500" fill="hold"/>
                                        <p:tgtEl>
                                          <p:spTgt spid="89091">
                                            <p:txEl>
                                              <p:pRg st="1" end="1"/>
                                            </p:txEl>
                                          </p:spTgt>
                                        </p:tgtEl>
                                        <p:attrNameLst>
                                          <p:attrName>ppt_y</p:attrName>
                                        </p:attrNameLst>
                                      </p:cBhvr>
                                      <p:tavLst>
                                        <p:tav tm="0">
                                          <p:val>
                                            <p:strVal val="#ppt_y"/>
                                          </p:val>
                                        </p:tav>
                                        <p:tav tm="100000">
                                          <p:val>
                                            <p:strVal val="#ppt_y"/>
                                          </p:val>
                                        </p:tav>
                                      </p:tavLst>
                                    </p:anim>
                                  </p:childTnLst>
                                </p:cTn>
                              </p:par>
                              <p:par>
                                <p:cTn id="20" presetID="2" presetClass="entr" presetSubtype="8" fill="hold" grpId="0" nodeType="withEffect">
                                  <p:stCondLst>
                                    <p:cond delay="0"/>
                                  </p:stCondLst>
                                  <p:childTnLst>
                                    <p:set>
                                      <p:cBhvr>
                                        <p:cTn id="21" dur="1" fill="hold">
                                          <p:stCondLst>
                                            <p:cond delay="0"/>
                                          </p:stCondLst>
                                        </p:cTn>
                                        <p:tgtEl>
                                          <p:spTgt spid="89091">
                                            <p:txEl>
                                              <p:pRg st="2" end="2"/>
                                            </p:txEl>
                                          </p:spTgt>
                                        </p:tgtEl>
                                        <p:attrNameLst>
                                          <p:attrName>style.visibility</p:attrName>
                                        </p:attrNameLst>
                                      </p:cBhvr>
                                      <p:to>
                                        <p:strVal val="visible"/>
                                      </p:to>
                                    </p:set>
                                    <p:anim calcmode="lin" valueType="num">
                                      <p:cBhvr additive="base">
                                        <p:cTn id="22" dur="500" fill="hold"/>
                                        <p:tgtEl>
                                          <p:spTgt spid="89091">
                                            <p:txEl>
                                              <p:pRg st="2" end="2"/>
                                            </p:txEl>
                                          </p:spTgt>
                                        </p:tgtEl>
                                        <p:attrNameLst>
                                          <p:attrName>ppt_x</p:attrName>
                                        </p:attrNameLst>
                                      </p:cBhvr>
                                      <p:tavLst>
                                        <p:tav tm="0">
                                          <p:val>
                                            <p:strVal val="0-#ppt_w/2"/>
                                          </p:val>
                                        </p:tav>
                                        <p:tav tm="100000">
                                          <p:val>
                                            <p:strVal val="#ppt_x"/>
                                          </p:val>
                                        </p:tav>
                                      </p:tavLst>
                                    </p:anim>
                                    <p:anim calcmode="lin" valueType="num">
                                      <p:cBhvr additive="base">
                                        <p:cTn id="23" dur="500" fill="hold"/>
                                        <p:tgtEl>
                                          <p:spTgt spid="89091">
                                            <p:txEl>
                                              <p:pRg st="2" end="2"/>
                                            </p:txEl>
                                          </p:spTgt>
                                        </p:tgtEl>
                                        <p:attrNameLst>
                                          <p:attrName>ppt_y</p:attrName>
                                        </p:attrNameLst>
                                      </p:cBhvr>
                                      <p:tavLst>
                                        <p:tav tm="0">
                                          <p:val>
                                            <p:strVal val="#ppt_y"/>
                                          </p:val>
                                        </p:tav>
                                        <p:tav tm="100000">
                                          <p:val>
                                            <p:strVal val="#ppt_y"/>
                                          </p:val>
                                        </p:tav>
                                      </p:tavLst>
                                    </p:anim>
                                  </p:childTnLst>
                                </p:cTn>
                              </p:par>
                              <p:par>
                                <p:cTn id="24" presetID="2" presetClass="entr" presetSubtype="8" fill="hold" grpId="0" nodeType="withEffect">
                                  <p:stCondLst>
                                    <p:cond delay="0"/>
                                  </p:stCondLst>
                                  <p:childTnLst>
                                    <p:set>
                                      <p:cBhvr>
                                        <p:cTn id="25" dur="1" fill="hold">
                                          <p:stCondLst>
                                            <p:cond delay="0"/>
                                          </p:stCondLst>
                                        </p:cTn>
                                        <p:tgtEl>
                                          <p:spTgt spid="89091">
                                            <p:txEl>
                                              <p:pRg st="3" end="3"/>
                                            </p:txEl>
                                          </p:spTgt>
                                        </p:tgtEl>
                                        <p:attrNameLst>
                                          <p:attrName>style.visibility</p:attrName>
                                        </p:attrNameLst>
                                      </p:cBhvr>
                                      <p:to>
                                        <p:strVal val="visible"/>
                                      </p:to>
                                    </p:set>
                                    <p:anim calcmode="lin" valueType="num">
                                      <p:cBhvr additive="base">
                                        <p:cTn id="26" dur="500" fill="hold"/>
                                        <p:tgtEl>
                                          <p:spTgt spid="89091">
                                            <p:txEl>
                                              <p:pRg st="3" end="3"/>
                                            </p:txEl>
                                          </p:spTgt>
                                        </p:tgtEl>
                                        <p:attrNameLst>
                                          <p:attrName>ppt_x</p:attrName>
                                        </p:attrNameLst>
                                      </p:cBhvr>
                                      <p:tavLst>
                                        <p:tav tm="0">
                                          <p:val>
                                            <p:strVal val="0-#ppt_w/2"/>
                                          </p:val>
                                        </p:tav>
                                        <p:tav tm="100000">
                                          <p:val>
                                            <p:strVal val="#ppt_x"/>
                                          </p:val>
                                        </p:tav>
                                      </p:tavLst>
                                    </p:anim>
                                    <p:anim calcmode="lin" valueType="num">
                                      <p:cBhvr additive="base">
                                        <p:cTn id="27" dur="500" fill="hold"/>
                                        <p:tgtEl>
                                          <p:spTgt spid="89091">
                                            <p:txEl>
                                              <p:pRg st="3" end="3"/>
                                            </p:txEl>
                                          </p:spTgt>
                                        </p:tgtEl>
                                        <p:attrNameLst>
                                          <p:attrName>ppt_y</p:attrName>
                                        </p:attrNameLst>
                                      </p:cBhvr>
                                      <p:tavLst>
                                        <p:tav tm="0">
                                          <p:val>
                                            <p:strVal val="#ppt_y"/>
                                          </p:val>
                                        </p:tav>
                                        <p:tav tm="100000">
                                          <p:val>
                                            <p:strVal val="#ppt_y"/>
                                          </p:val>
                                        </p:tav>
                                      </p:tavLst>
                                    </p:anim>
                                  </p:childTnLst>
                                </p:cTn>
                              </p:par>
                              <p:par>
                                <p:cTn id="28" presetID="2" presetClass="entr" presetSubtype="8" fill="hold" grpId="0" nodeType="withEffect">
                                  <p:stCondLst>
                                    <p:cond delay="0"/>
                                  </p:stCondLst>
                                  <p:childTnLst>
                                    <p:set>
                                      <p:cBhvr>
                                        <p:cTn id="29" dur="1" fill="hold">
                                          <p:stCondLst>
                                            <p:cond delay="0"/>
                                          </p:stCondLst>
                                        </p:cTn>
                                        <p:tgtEl>
                                          <p:spTgt spid="89091">
                                            <p:txEl>
                                              <p:pRg st="4" end="4"/>
                                            </p:txEl>
                                          </p:spTgt>
                                        </p:tgtEl>
                                        <p:attrNameLst>
                                          <p:attrName>style.visibility</p:attrName>
                                        </p:attrNameLst>
                                      </p:cBhvr>
                                      <p:to>
                                        <p:strVal val="visible"/>
                                      </p:to>
                                    </p:set>
                                    <p:anim calcmode="lin" valueType="num">
                                      <p:cBhvr additive="base">
                                        <p:cTn id="30" dur="500" fill="hold"/>
                                        <p:tgtEl>
                                          <p:spTgt spid="89091">
                                            <p:txEl>
                                              <p:pRg st="4" end="4"/>
                                            </p:txEl>
                                          </p:spTgt>
                                        </p:tgtEl>
                                        <p:attrNameLst>
                                          <p:attrName>ppt_x</p:attrName>
                                        </p:attrNameLst>
                                      </p:cBhvr>
                                      <p:tavLst>
                                        <p:tav tm="0">
                                          <p:val>
                                            <p:strVal val="0-#ppt_w/2"/>
                                          </p:val>
                                        </p:tav>
                                        <p:tav tm="100000">
                                          <p:val>
                                            <p:strVal val="#ppt_x"/>
                                          </p:val>
                                        </p:tav>
                                      </p:tavLst>
                                    </p:anim>
                                    <p:anim calcmode="lin" valueType="num">
                                      <p:cBhvr additive="base">
                                        <p:cTn id="31" dur="500" fill="hold"/>
                                        <p:tgtEl>
                                          <p:spTgt spid="89091">
                                            <p:txEl>
                                              <p:pRg st="4" end="4"/>
                                            </p:txEl>
                                          </p:spTgt>
                                        </p:tgtEl>
                                        <p:attrNameLst>
                                          <p:attrName>ppt_y</p:attrName>
                                        </p:attrNameLst>
                                      </p:cBhvr>
                                      <p:tavLst>
                                        <p:tav tm="0">
                                          <p:val>
                                            <p:strVal val="#ppt_y"/>
                                          </p:val>
                                        </p:tav>
                                        <p:tav tm="100000">
                                          <p:val>
                                            <p:strVal val="#ppt_y"/>
                                          </p:val>
                                        </p:tav>
                                      </p:tavLst>
                                    </p:anim>
                                  </p:childTnLst>
                                </p:cTn>
                              </p:par>
                            </p:childTnLst>
                          </p:cTn>
                        </p:par>
                        <p:par>
                          <p:cTn id="32" fill="hold">
                            <p:stCondLst>
                              <p:cond delay="1000"/>
                            </p:stCondLst>
                            <p:childTnLst>
                              <p:par>
                                <p:cTn id="33" presetID="2" presetClass="entr" presetSubtype="8" fill="hold" grpId="0" nodeType="afterEffect">
                                  <p:stCondLst>
                                    <p:cond delay="0"/>
                                  </p:stCondLst>
                                  <p:childTnLst>
                                    <p:set>
                                      <p:cBhvr>
                                        <p:cTn id="34" dur="1" fill="hold">
                                          <p:stCondLst>
                                            <p:cond delay="0"/>
                                          </p:stCondLst>
                                        </p:cTn>
                                        <p:tgtEl>
                                          <p:spTgt spid="89091">
                                            <p:txEl>
                                              <p:pRg st="5" end="5"/>
                                            </p:txEl>
                                          </p:spTgt>
                                        </p:tgtEl>
                                        <p:attrNameLst>
                                          <p:attrName>style.visibility</p:attrName>
                                        </p:attrNameLst>
                                      </p:cBhvr>
                                      <p:to>
                                        <p:strVal val="visible"/>
                                      </p:to>
                                    </p:set>
                                    <p:anim calcmode="lin" valueType="num">
                                      <p:cBhvr additive="base">
                                        <p:cTn id="35" dur="500" fill="hold"/>
                                        <p:tgtEl>
                                          <p:spTgt spid="89091">
                                            <p:txEl>
                                              <p:pRg st="5" end="5"/>
                                            </p:txEl>
                                          </p:spTgt>
                                        </p:tgtEl>
                                        <p:attrNameLst>
                                          <p:attrName>ppt_x</p:attrName>
                                        </p:attrNameLst>
                                      </p:cBhvr>
                                      <p:tavLst>
                                        <p:tav tm="0">
                                          <p:val>
                                            <p:strVal val="0-#ppt_w/2"/>
                                          </p:val>
                                        </p:tav>
                                        <p:tav tm="100000">
                                          <p:val>
                                            <p:strVal val="#ppt_x"/>
                                          </p:val>
                                        </p:tav>
                                      </p:tavLst>
                                    </p:anim>
                                    <p:anim calcmode="lin" valueType="num">
                                      <p:cBhvr additive="base">
                                        <p:cTn id="36" dur="500" fill="hold"/>
                                        <p:tgtEl>
                                          <p:spTgt spid="89091">
                                            <p:txEl>
                                              <p:pRg st="5" end="5"/>
                                            </p:txEl>
                                          </p:spTgt>
                                        </p:tgtEl>
                                        <p:attrNameLst>
                                          <p:attrName>ppt_y</p:attrName>
                                        </p:attrNameLst>
                                      </p:cBhvr>
                                      <p:tavLst>
                                        <p:tav tm="0">
                                          <p:val>
                                            <p:strVal val="#ppt_y"/>
                                          </p:val>
                                        </p:tav>
                                        <p:tav tm="100000">
                                          <p:val>
                                            <p:strVal val="#ppt_y"/>
                                          </p:val>
                                        </p:tav>
                                      </p:tavLst>
                                    </p:anim>
                                  </p:childTnLst>
                                </p:cTn>
                              </p:par>
                            </p:childTnLst>
                          </p:cTn>
                        </p:par>
                        <p:par>
                          <p:cTn id="37" fill="hold">
                            <p:stCondLst>
                              <p:cond delay="1500"/>
                            </p:stCondLst>
                            <p:childTnLst>
                              <p:par>
                                <p:cTn id="38" presetID="2" presetClass="entr" presetSubtype="8" fill="hold" grpId="0" nodeType="afterEffect">
                                  <p:stCondLst>
                                    <p:cond delay="0"/>
                                  </p:stCondLst>
                                  <p:childTnLst>
                                    <p:set>
                                      <p:cBhvr>
                                        <p:cTn id="39" dur="1" fill="hold">
                                          <p:stCondLst>
                                            <p:cond delay="0"/>
                                          </p:stCondLst>
                                        </p:cTn>
                                        <p:tgtEl>
                                          <p:spTgt spid="89091">
                                            <p:txEl>
                                              <p:pRg st="6" end="6"/>
                                            </p:txEl>
                                          </p:spTgt>
                                        </p:tgtEl>
                                        <p:attrNameLst>
                                          <p:attrName>style.visibility</p:attrName>
                                        </p:attrNameLst>
                                      </p:cBhvr>
                                      <p:to>
                                        <p:strVal val="visible"/>
                                      </p:to>
                                    </p:set>
                                    <p:anim calcmode="lin" valueType="num">
                                      <p:cBhvr additive="base">
                                        <p:cTn id="40" dur="500" fill="hold"/>
                                        <p:tgtEl>
                                          <p:spTgt spid="89091">
                                            <p:txEl>
                                              <p:pRg st="6" end="6"/>
                                            </p:txEl>
                                          </p:spTgt>
                                        </p:tgtEl>
                                        <p:attrNameLst>
                                          <p:attrName>ppt_x</p:attrName>
                                        </p:attrNameLst>
                                      </p:cBhvr>
                                      <p:tavLst>
                                        <p:tav tm="0">
                                          <p:val>
                                            <p:strVal val="0-#ppt_w/2"/>
                                          </p:val>
                                        </p:tav>
                                        <p:tav tm="100000">
                                          <p:val>
                                            <p:strVal val="#ppt_x"/>
                                          </p:val>
                                        </p:tav>
                                      </p:tavLst>
                                    </p:anim>
                                    <p:anim calcmode="lin" valueType="num">
                                      <p:cBhvr additive="base">
                                        <p:cTn id="41" dur="500" fill="hold"/>
                                        <p:tgtEl>
                                          <p:spTgt spid="89091">
                                            <p:txEl>
                                              <p:pRg st="6" end="6"/>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9090" grpId="0" autoUpdateAnimBg="0"/>
      <p:bldP spid="89091" grpId="0" build="p" autoUpdateAnimBg="0" advAuto="0"/>
    </p:bldLst>
  </p:timing>
</p:sld>
</file>

<file path=ppt/slides/slide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1138" name="Rectangle 2050"/>
          <p:cNvSpPr>
            <a:spLocks noGrp="1" noChangeArrowheads="1"/>
          </p:cNvSpPr>
          <p:nvPr>
            <p:ph type="title" idx="4294967295"/>
          </p:nvPr>
        </p:nvSpPr>
        <p:spPr>
          <a:xfrm>
            <a:off x="0" y="381000"/>
            <a:ext cx="9144000" cy="1066800"/>
          </a:xfrm>
        </p:spPr>
        <p:txBody>
          <a:bodyPr/>
          <a:lstStyle/>
          <a:p>
            <a:pPr eaLnBrk="1" hangingPunct="1"/>
            <a:r>
              <a:rPr lang="en-US" sz="4000" b="1" smtClean="0"/>
              <a:t>SELECTING A CAR</a:t>
            </a:r>
            <a:endParaRPr lang="en-US" sz="4100" smtClean="0"/>
          </a:p>
        </p:txBody>
      </p:sp>
      <p:sp>
        <p:nvSpPr>
          <p:cNvPr id="91143" name="Text Box 2055"/>
          <p:cNvSpPr txBox="1">
            <a:spLocks noChangeArrowheads="1"/>
          </p:cNvSpPr>
          <p:nvPr/>
        </p:nvSpPr>
        <p:spPr bwMode="auto">
          <a:xfrm>
            <a:off x="974725" y="4256088"/>
            <a:ext cx="2792413" cy="519112"/>
          </a:xfrm>
          <a:prstGeom prst="rect">
            <a:avLst/>
          </a:prstGeom>
          <a:noFill/>
          <a:ln w="9525">
            <a:noFill/>
            <a:miter lim="800000"/>
            <a:headEnd/>
            <a:tailEnd/>
          </a:ln>
        </p:spPr>
        <p:txBody>
          <a:bodyPr wrap="none">
            <a:spAutoFit/>
          </a:bodyPr>
          <a:lstStyle/>
          <a:p>
            <a:r>
              <a:rPr lang="en-US" sz="2800" b="1">
                <a:solidFill>
                  <a:schemeClr val="tx2"/>
                </a:solidFill>
              </a:rPr>
              <a:t>PRACTICALITY</a:t>
            </a:r>
            <a:endParaRPr lang="en-US">
              <a:solidFill>
                <a:schemeClr val="tx2"/>
              </a:solidFill>
            </a:endParaRPr>
          </a:p>
        </p:txBody>
      </p:sp>
      <p:sp>
        <p:nvSpPr>
          <p:cNvPr id="91146" name="Text Box 2058"/>
          <p:cNvSpPr txBox="1">
            <a:spLocks noChangeArrowheads="1"/>
          </p:cNvSpPr>
          <p:nvPr/>
        </p:nvSpPr>
        <p:spPr bwMode="auto">
          <a:xfrm>
            <a:off x="5089525" y="2173288"/>
            <a:ext cx="184150" cy="457200"/>
          </a:xfrm>
          <a:prstGeom prst="rect">
            <a:avLst/>
          </a:prstGeom>
          <a:noFill/>
          <a:ln w="9525">
            <a:noFill/>
            <a:miter lim="800000"/>
            <a:headEnd/>
            <a:tailEnd/>
          </a:ln>
        </p:spPr>
        <p:txBody>
          <a:bodyPr wrap="none">
            <a:spAutoFit/>
          </a:bodyPr>
          <a:lstStyle/>
          <a:p>
            <a:endParaRPr lang="en-US"/>
          </a:p>
        </p:txBody>
      </p:sp>
      <p:sp>
        <p:nvSpPr>
          <p:cNvPr id="91148" name="Text Box 2060"/>
          <p:cNvSpPr txBox="1">
            <a:spLocks noChangeArrowheads="1"/>
          </p:cNvSpPr>
          <p:nvPr/>
        </p:nvSpPr>
        <p:spPr bwMode="auto">
          <a:xfrm>
            <a:off x="4419600" y="1524000"/>
            <a:ext cx="4392613" cy="1200150"/>
          </a:xfrm>
          <a:prstGeom prst="rect">
            <a:avLst/>
          </a:prstGeom>
          <a:noFill/>
          <a:ln w="9525">
            <a:noFill/>
            <a:miter lim="800000"/>
            <a:headEnd/>
            <a:tailEnd/>
          </a:ln>
        </p:spPr>
        <p:txBody>
          <a:bodyPr wrap="none">
            <a:spAutoFit/>
          </a:bodyPr>
          <a:lstStyle/>
          <a:p>
            <a:r>
              <a:rPr lang="en-US" b="1" dirty="0">
                <a:solidFill>
                  <a:schemeClr val="tx2"/>
                </a:solidFill>
              </a:rPr>
              <a:t>INSURE THIS VEHICLE</a:t>
            </a:r>
          </a:p>
          <a:p>
            <a:r>
              <a:rPr lang="en-US" b="1" dirty="0">
                <a:solidFill>
                  <a:schemeClr val="tx2"/>
                </a:solidFill>
              </a:rPr>
              <a:t>$9300 yr. for 18 yr old male</a:t>
            </a:r>
          </a:p>
          <a:p>
            <a:r>
              <a:rPr lang="en-US" b="1" dirty="0">
                <a:solidFill>
                  <a:schemeClr val="tx2"/>
                </a:solidFill>
              </a:rPr>
              <a:t>$2300 yr. for 18 yr old female</a:t>
            </a:r>
          </a:p>
        </p:txBody>
      </p:sp>
      <p:pic>
        <p:nvPicPr>
          <p:cNvPr id="10247" name="Picture 11" descr="C:\Users\joseph.c.frinks\AppData\Local\Microsoft\Windows\Temporary Internet Files\Content.IE5\P909AL2K\MP900443960[1].jpg"/>
          <p:cNvPicPr>
            <a:picLocks noChangeAspect="1" noChangeArrowheads="1"/>
          </p:cNvPicPr>
          <p:nvPr/>
        </p:nvPicPr>
        <p:blipFill>
          <a:blip r:embed="rId3" cstate="print"/>
          <a:srcRect/>
          <a:stretch>
            <a:fillRect/>
          </a:stretch>
        </p:blipFill>
        <p:spPr bwMode="auto">
          <a:xfrm>
            <a:off x="4191000" y="3505200"/>
            <a:ext cx="4038600" cy="2147981"/>
          </a:xfrm>
          <a:prstGeom prst="rect">
            <a:avLst/>
          </a:prstGeom>
          <a:noFill/>
          <a:ln w="9525">
            <a:noFill/>
            <a:miter lim="800000"/>
            <a:headEnd/>
            <a:tailEnd/>
          </a:ln>
        </p:spPr>
      </p:pic>
      <p:pic>
        <p:nvPicPr>
          <p:cNvPr id="10248" name="Picture 12" descr="C:\Users\joseph.c.frinks\AppData\Local\Microsoft\Windows\Temporary Internet Files\Content.IE5\PJOLO2LU\MP900433192[1].jpg"/>
          <p:cNvPicPr>
            <a:picLocks noChangeAspect="1" noChangeArrowheads="1"/>
          </p:cNvPicPr>
          <p:nvPr/>
        </p:nvPicPr>
        <p:blipFill>
          <a:blip r:embed="rId4" cstate="print">
            <a:clrChange>
              <a:clrFrom>
                <a:srgbClr val="FFFFFF"/>
              </a:clrFrom>
              <a:clrTo>
                <a:srgbClr val="FFFFFF">
                  <a:alpha val="0"/>
                </a:srgbClr>
              </a:clrTo>
            </a:clrChange>
          </a:blip>
          <a:stretch>
            <a:fillRect/>
          </a:stretch>
        </p:blipFill>
        <p:spPr bwMode="auto">
          <a:xfrm>
            <a:off x="822325" y="1524000"/>
            <a:ext cx="3221865" cy="1751215"/>
          </a:xfrm>
          <a:prstGeom prst="rect">
            <a:avLst/>
          </a:prstGeom>
          <a:noFill/>
          <a:ln>
            <a:noFill/>
          </a:ln>
        </p:spPr>
      </p:pic>
      <p:sp>
        <p:nvSpPr>
          <p:cNvPr id="9" name="Slide Number Placeholder 10"/>
          <p:cNvSpPr txBox="1">
            <a:spLocks/>
          </p:cNvSpPr>
          <p:nvPr/>
        </p:nvSpPr>
        <p:spPr bwMode="auto">
          <a:xfrm>
            <a:off x="7239000" y="6400800"/>
            <a:ext cx="1905000" cy="457200"/>
          </a:xfrm>
          <a:prstGeom prst="rect">
            <a:avLst/>
          </a:prstGeom>
          <a:noFill/>
          <a:ln w="9525">
            <a:noFill/>
            <a:miter lim="800000"/>
            <a:headEnd/>
            <a:tailEnd/>
          </a:ln>
        </p:spPr>
        <p:txBody>
          <a:bodyPr/>
          <a:lstStyle/>
          <a:p>
            <a:pPr algn="ctr"/>
            <a:r>
              <a:rPr lang="en-US" sz="1200" dirty="0" smtClean="0"/>
              <a:t>7-</a:t>
            </a:r>
            <a:fld id="{76983DB8-42F6-4238-AABE-A50C94B53D3A}" type="slidenum">
              <a:rPr lang="en-US" sz="1200" smtClean="0"/>
              <a:pPr algn="ctr"/>
              <a:t>7</a:t>
            </a:fld>
            <a:endParaRPr lang="en-US" sz="12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528" fill="hold" grpId="0" nodeType="afterEffect">
                                  <p:stCondLst>
                                    <p:cond delay="0"/>
                                  </p:stCondLst>
                                  <p:childTnLst>
                                    <p:set>
                                      <p:cBhvr>
                                        <p:cTn id="6" dur="1" fill="hold">
                                          <p:stCondLst>
                                            <p:cond delay="0"/>
                                          </p:stCondLst>
                                        </p:cTn>
                                        <p:tgtEl>
                                          <p:spTgt spid="91138"/>
                                        </p:tgtEl>
                                        <p:attrNameLst>
                                          <p:attrName>style.visibility</p:attrName>
                                        </p:attrNameLst>
                                      </p:cBhvr>
                                      <p:to>
                                        <p:strVal val="visible"/>
                                      </p:to>
                                    </p:set>
                                    <p:anim calcmode="lin" valueType="num">
                                      <p:cBhvr>
                                        <p:cTn id="7" dur="500" fill="hold"/>
                                        <p:tgtEl>
                                          <p:spTgt spid="91138"/>
                                        </p:tgtEl>
                                        <p:attrNameLst>
                                          <p:attrName>ppt_w</p:attrName>
                                        </p:attrNameLst>
                                      </p:cBhvr>
                                      <p:tavLst>
                                        <p:tav tm="0">
                                          <p:val>
                                            <p:fltVal val="0"/>
                                          </p:val>
                                        </p:tav>
                                        <p:tav tm="100000">
                                          <p:val>
                                            <p:strVal val="#ppt_w"/>
                                          </p:val>
                                        </p:tav>
                                      </p:tavLst>
                                    </p:anim>
                                    <p:anim calcmode="lin" valueType="num">
                                      <p:cBhvr>
                                        <p:cTn id="8" dur="500" fill="hold"/>
                                        <p:tgtEl>
                                          <p:spTgt spid="91138"/>
                                        </p:tgtEl>
                                        <p:attrNameLst>
                                          <p:attrName>ppt_h</p:attrName>
                                        </p:attrNameLst>
                                      </p:cBhvr>
                                      <p:tavLst>
                                        <p:tav tm="0">
                                          <p:val>
                                            <p:fltVal val="0"/>
                                          </p:val>
                                        </p:tav>
                                        <p:tav tm="100000">
                                          <p:val>
                                            <p:strVal val="#ppt_h"/>
                                          </p:val>
                                        </p:tav>
                                      </p:tavLst>
                                    </p:anim>
                                    <p:anim calcmode="lin" valueType="num">
                                      <p:cBhvr>
                                        <p:cTn id="9" dur="500" fill="hold"/>
                                        <p:tgtEl>
                                          <p:spTgt spid="91138"/>
                                        </p:tgtEl>
                                        <p:attrNameLst>
                                          <p:attrName>ppt_x</p:attrName>
                                        </p:attrNameLst>
                                      </p:cBhvr>
                                      <p:tavLst>
                                        <p:tav tm="0">
                                          <p:val>
                                            <p:fltVal val="0.5"/>
                                          </p:val>
                                        </p:tav>
                                        <p:tav tm="100000">
                                          <p:val>
                                            <p:strVal val="#ppt_x"/>
                                          </p:val>
                                        </p:tav>
                                      </p:tavLst>
                                    </p:anim>
                                    <p:anim calcmode="lin" valueType="num">
                                      <p:cBhvr>
                                        <p:cTn id="10" dur="500" fill="hold"/>
                                        <p:tgtEl>
                                          <p:spTgt spid="91138"/>
                                        </p:tgtEl>
                                        <p:attrNameLst>
                                          <p:attrName>ppt_y</p:attrName>
                                        </p:attrNameLst>
                                      </p:cBhvr>
                                      <p:tavLst>
                                        <p:tav tm="0">
                                          <p:val>
                                            <p:fltVal val="0.5"/>
                                          </p:val>
                                        </p:tav>
                                        <p:tav tm="100000">
                                          <p:val>
                                            <p:strVal val="#ppt_y"/>
                                          </p:val>
                                        </p:tav>
                                      </p:tavLst>
                                    </p:anim>
                                  </p:childTnLst>
                                </p:cTn>
                              </p:par>
                            </p:childTnLst>
                          </p:cTn>
                        </p:par>
                        <p:par>
                          <p:cTn id="11" fill="hold">
                            <p:stCondLst>
                              <p:cond delay="500"/>
                            </p:stCondLst>
                            <p:childTnLst>
                              <p:par>
                                <p:cTn id="12" presetID="2" presetClass="entr" presetSubtype="8" fill="hold" grpId="0" nodeType="afterEffect">
                                  <p:stCondLst>
                                    <p:cond delay="1000"/>
                                  </p:stCondLst>
                                  <p:childTnLst>
                                    <p:set>
                                      <p:cBhvr>
                                        <p:cTn id="13" dur="1" fill="hold">
                                          <p:stCondLst>
                                            <p:cond delay="0"/>
                                          </p:stCondLst>
                                        </p:cTn>
                                        <p:tgtEl>
                                          <p:spTgt spid="91143"/>
                                        </p:tgtEl>
                                        <p:attrNameLst>
                                          <p:attrName>style.visibility</p:attrName>
                                        </p:attrNameLst>
                                      </p:cBhvr>
                                      <p:to>
                                        <p:strVal val="visible"/>
                                      </p:to>
                                    </p:set>
                                    <p:anim calcmode="lin" valueType="num">
                                      <p:cBhvr additive="base">
                                        <p:cTn id="14" dur="500" fill="hold"/>
                                        <p:tgtEl>
                                          <p:spTgt spid="91143"/>
                                        </p:tgtEl>
                                        <p:attrNameLst>
                                          <p:attrName>ppt_x</p:attrName>
                                        </p:attrNameLst>
                                      </p:cBhvr>
                                      <p:tavLst>
                                        <p:tav tm="0">
                                          <p:val>
                                            <p:strVal val="0-#ppt_w/2"/>
                                          </p:val>
                                        </p:tav>
                                        <p:tav tm="100000">
                                          <p:val>
                                            <p:strVal val="#ppt_x"/>
                                          </p:val>
                                        </p:tav>
                                      </p:tavLst>
                                    </p:anim>
                                    <p:anim calcmode="lin" valueType="num">
                                      <p:cBhvr additive="base">
                                        <p:cTn id="15" dur="500" fill="hold"/>
                                        <p:tgtEl>
                                          <p:spTgt spid="91143"/>
                                        </p:tgtEl>
                                        <p:attrNameLst>
                                          <p:attrName>ppt_y</p:attrName>
                                        </p:attrNameLst>
                                      </p:cBhvr>
                                      <p:tavLst>
                                        <p:tav tm="0">
                                          <p:val>
                                            <p:strVal val="#ppt_y"/>
                                          </p:val>
                                        </p:tav>
                                        <p:tav tm="100000">
                                          <p:val>
                                            <p:strVal val="#ppt_y"/>
                                          </p:val>
                                        </p:tav>
                                      </p:tavLst>
                                    </p:anim>
                                  </p:childTnLst>
                                </p:cTn>
                              </p:par>
                            </p:childTnLst>
                          </p:cTn>
                        </p:par>
                        <p:par>
                          <p:cTn id="16" fill="hold">
                            <p:stCondLst>
                              <p:cond delay="2000"/>
                            </p:stCondLst>
                            <p:childTnLst>
                              <p:par>
                                <p:cTn id="17" presetID="2" presetClass="entr" presetSubtype="8" fill="hold" grpId="0" nodeType="afterEffect" nodePh="1">
                                  <p:stCondLst>
                                    <p:cond delay="1000"/>
                                  </p:stCondLst>
                                  <p:endCondLst>
                                    <p:cond evt="begin" delay="0">
                                      <p:tn val="17"/>
                                    </p:cond>
                                  </p:endCondLst>
                                  <p:childTnLst>
                                    <p:set>
                                      <p:cBhvr>
                                        <p:cTn id="18" dur="1" fill="hold">
                                          <p:stCondLst>
                                            <p:cond delay="0"/>
                                          </p:stCondLst>
                                        </p:cTn>
                                        <p:tgtEl>
                                          <p:spTgt spid="91146"/>
                                        </p:tgtEl>
                                        <p:attrNameLst>
                                          <p:attrName>style.visibility</p:attrName>
                                        </p:attrNameLst>
                                      </p:cBhvr>
                                      <p:to>
                                        <p:strVal val="visible"/>
                                      </p:to>
                                    </p:set>
                                    <p:anim calcmode="lin" valueType="num">
                                      <p:cBhvr additive="base">
                                        <p:cTn id="19" dur="500" fill="hold"/>
                                        <p:tgtEl>
                                          <p:spTgt spid="91146"/>
                                        </p:tgtEl>
                                        <p:attrNameLst>
                                          <p:attrName>ppt_x</p:attrName>
                                        </p:attrNameLst>
                                      </p:cBhvr>
                                      <p:tavLst>
                                        <p:tav tm="0">
                                          <p:val>
                                            <p:strVal val="0-#ppt_w/2"/>
                                          </p:val>
                                        </p:tav>
                                        <p:tav tm="100000">
                                          <p:val>
                                            <p:strVal val="#ppt_x"/>
                                          </p:val>
                                        </p:tav>
                                      </p:tavLst>
                                    </p:anim>
                                    <p:anim calcmode="lin" valueType="num">
                                      <p:cBhvr additive="base">
                                        <p:cTn id="20" dur="500" fill="hold"/>
                                        <p:tgtEl>
                                          <p:spTgt spid="91146"/>
                                        </p:tgtEl>
                                        <p:attrNameLst>
                                          <p:attrName>ppt_y</p:attrName>
                                        </p:attrNameLst>
                                      </p:cBhvr>
                                      <p:tavLst>
                                        <p:tav tm="0">
                                          <p:val>
                                            <p:strVal val="#ppt_y"/>
                                          </p:val>
                                        </p:tav>
                                        <p:tav tm="100000">
                                          <p:val>
                                            <p:strVal val="#ppt_y"/>
                                          </p:val>
                                        </p:tav>
                                      </p:tavLst>
                                    </p:anim>
                                  </p:childTnLst>
                                </p:cTn>
                              </p:par>
                            </p:childTnLst>
                          </p:cTn>
                        </p:par>
                        <p:par>
                          <p:cTn id="21" fill="hold">
                            <p:stCondLst>
                              <p:cond delay="3500"/>
                            </p:stCondLst>
                            <p:childTnLst>
                              <p:par>
                                <p:cTn id="22" presetID="9" presetClass="entr" presetSubtype="0" fill="hold" grpId="0" nodeType="afterEffect">
                                  <p:stCondLst>
                                    <p:cond delay="400"/>
                                  </p:stCondLst>
                                  <p:childTnLst>
                                    <p:set>
                                      <p:cBhvr>
                                        <p:cTn id="23" dur="1" fill="hold">
                                          <p:stCondLst>
                                            <p:cond delay="0"/>
                                          </p:stCondLst>
                                        </p:cTn>
                                        <p:tgtEl>
                                          <p:spTgt spid="91148"/>
                                        </p:tgtEl>
                                        <p:attrNameLst>
                                          <p:attrName>style.visibility</p:attrName>
                                        </p:attrNameLst>
                                      </p:cBhvr>
                                      <p:to>
                                        <p:strVal val="visible"/>
                                      </p:to>
                                    </p:set>
                                    <p:animEffect transition="in" filter="dissolve">
                                      <p:cBhvr>
                                        <p:cTn id="24" dur="500"/>
                                        <p:tgtEl>
                                          <p:spTgt spid="911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1138" grpId="0" autoUpdateAnimBg="0"/>
      <p:bldP spid="91143" grpId="0" autoUpdateAnimBg="0"/>
      <p:bldP spid="91146" grpId="0" autoUpdateAnimBg="0"/>
      <p:bldP spid="91148" grpId="0" autoUpdateAnimBg="0"/>
    </p:bldLst>
  </p:timing>
</p:sld>
</file>

<file path=ppt/slides/slide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194" name="Rectangle 2"/>
          <p:cNvSpPr>
            <a:spLocks noGrp="1" noChangeArrowheads="1"/>
          </p:cNvSpPr>
          <p:nvPr>
            <p:ph type="title" idx="4294967295"/>
          </p:nvPr>
        </p:nvSpPr>
        <p:spPr>
          <a:xfrm>
            <a:off x="1371600" y="381000"/>
            <a:ext cx="7772400" cy="1143000"/>
          </a:xfrm>
        </p:spPr>
        <p:txBody>
          <a:bodyPr/>
          <a:lstStyle/>
          <a:p>
            <a:pPr eaLnBrk="1" hangingPunct="1"/>
            <a:r>
              <a:rPr lang="en-US" b="1" smtClean="0"/>
              <a:t>NEW or USED?</a:t>
            </a:r>
          </a:p>
        </p:txBody>
      </p:sp>
      <p:pic>
        <p:nvPicPr>
          <p:cNvPr id="11268" name="Picture 12" descr="http://t1.gstatic.com/images?q=tbn:ANd9GcRnjCgor3KWz9GLQHfzllXycebU_XUlCP9CCgHqUn70ojhwa4An"/>
          <p:cNvPicPr>
            <a:picLocks noChangeAspect="1" noChangeArrowheads="1"/>
          </p:cNvPicPr>
          <p:nvPr/>
        </p:nvPicPr>
        <p:blipFill>
          <a:blip r:embed="rId3" cstate="print"/>
          <a:srcRect/>
          <a:stretch>
            <a:fillRect/>
          </a:stretch>
        </p:blipFill>
        <p:spPr bwMode="auto">
          <a:xfrm>
            <a:off x="762000" y="2206149"/>
            <a:ext cx="4038600" cy="2280126"/>
          </a:xfrm>
          <a:prstGeom prst="rect">
            <a:avLst/>
          </a:prstGeom>
          <a:noFill/>
          <a:ln w="9525">
            <a:noFill/>
            <a:miter lim="800000"/>
            <a:headEnd/>
            <a:tailEnd/>
          </a:ln>
        </p:spPr>
      </p:pic>
      <p:pic>
        <p:nvPicPr>
          <p:cNvPr id="11269" name="Picture 14" descr="http://web-cars.com/images/vette_img/W72HV_CH004_a.jpg"/>
          <p:cNvPicPr>
            <a:picLocks noChangeAspect="1" noChangeArrowheads="1"/>
          </p:cNvPicPr>
          <p:nvPr/>
        </p:nvPicPr>
        <p:blipFill>
          <a:blip r:embed="rId4" cstate="print"/>
          <a:srcRect/>
          <a:stretch>
            <a:fillRect/>
          </a:stretch>
        </p:blipFill>
        <p:spPr bwMode="auto">
          <a:xfrm>
            <a:off x="4876800" y="2743200"/>
            <a:ext cx="3840480" cy="2743200"/>
          </a:xfrm>
          <a:prstGeom prst="rect">
            <a:avLst/>
          </a:prstGeom>
          <a:noFill/>
          <a:ln w="9525">
            <a:noFill/>
            <a:miter lim="800000"/>
            <a:headEnd/>
            <a:tailEnd/>
          </a:ln>
        </p:spPr>
      </p:pic>
      <p:sp>
        <p:nvSpPr>
          <p:cNvPr id="6" name="Slide Number Placeholder 10"/>
          <p:cNvSpPr txBox="1">
            <a:spLocks/>
          </p:cNvSpPr>
          <p:nvPr/>
        </p:nvSpPr>
        <p:spPr bwMode="auto">
          <a:xfrm>
            <a:off x="7239000" y="6400800"/>
            <a:ext cx="1905000" cy="457200"/>
          </a:xfrm>
          <a:prstGeom prst="rect">
            <a:avLst/>
          </a:prstGeom>
          <a:noFill/>
          <a:ln w="9525">
            <a:noFill/>
            <a:miter lim="800000"/>
            <a:headEnd/>
            <a:tailEnd/>
          </a:ln>
        </p:spPr>
        <p:txBody>
          <a:bodyPr/>
          <a:lstStyle/>
          <a:p>
            <a:pPr algn="ctr"/>
            <a:r>
              <a:rPr lang="en-US" sz="1200" dirty="0" smtClean="0"/>
              <a:t>7-</a:t>
            </a:r>
            <a:fld id="{76983DB8-42F6-4238-AABE-A50C94B53D3A}" type="slidenum">
              <a:rPr lang="en-US" sz="1200" smtClean="0"/>
              <a:pPr algn="ctr"/>
              <a:t>8</a:t>
            </a:fld>
            <a:endParaRPr lang="en-US" sz="12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528" fill="hold" grpId="0" nodeType="afterEffect">
                                  <p:stCondLst>
                                    <p:cond delay="0"/>
                                  </p:stCondLst>
                                  <p:childTnLst>
                                    <p:set>
                                      <p:cBhvr>
                                        <p:cTn id="6" dur="1" fill="hold">
                                          <p:stCondLst>
                                            <p:cond delay="0"/>
                                          </p:stCondLst>
                                        </p:cTn>
                                        <p:tgtEl>
                                          <p:spTgt spid="8194"/>
                                        </p:tgtEl>
                                        <p:attrNameLst>
                                          <p:attrName>style.visibility</p:attrName>
                                        </p:attrNameLst>
                                      </p:cBhvr>
                                      <p:to>
                                        <p:strVal val="visible"/>
                                      </p:to>
                                    </p:set>
                                    <p:anim calcmode="lin" valueType="num">
                                      <p:cBhvr>
                                        <p:cTn id="7" dur="500" fill="hold"/>
                                        <p:tgtEl>
                                          <p:spTgt spid="8194"/>
                                        </p:tgtEl>
                                        <p:attrNameLst>
                                          <p:attrName>ppt_w</p:attrName>
                                        </p:attrNameLst>
                                      </p:cBhvr>
                                      <p:tavLst>
                                        <p:tav tm="0">
                                          <p:val>
                                            <p:fltVal val="0"/>
                                          </p:val>
                                        </p:tav>
                                        <p:tav tm="100000">
                                          <p:val>
                                            <p:strVal val="#ppt_w"/>
                                          </p:val>
                                        </p:tav>
                                      </p:tavLst>
                                    </p:anim>
                                    <p:anim calcmode="lin" valueType="num">
                                      <p:cBhvr>
                                        <p:cTn id="8" dur="500" fill="hold"/>
                                        <p:tgtEl>
                                          <p:spTgt spid="8194"/>
                                        </p:tgtEl>
                                        <p:attrNameLst>
                                          <p:attrName>ppt_h</p:attrName>
                                        </p:attrNameLst>
                                      </p:cBhvr>
                                      <p:tavLst>
                                        <p:tav tm="0">
                                          <p:val>
                                            <p:fltVal val="0"/>
                                          </p:val>
                                        </p:tav>
                                        <p:tav tm="100000">
                                          <p:val>
                                            <p:strVal val="#ppt_h"/>
                                          </p:val>
                                        </p:tav>
                                      </p:tavLst>
                                    </p:anim>
                                    <p:anim calcmode="lin" valueType="num">
                                      <p:cBhvr>
                                        <p:cTn id="9" dur="500" fill="hold"/>
                                        <p:tgtEl>
                                          <p:spTgt spid="8194"/>
                                        </p:tgtEl>
                                        <p:attrNameLst>
                                          <p:attrName>ppt_x</p:attrName>
                                        </p:attrNameLst>
                                      </p:cBhvr>
                                      <p:tavLst>
                                        <p:tav tm="0">
                                          <p:val>
                                            <p:fltVal val="0.5"/>
                                          </p:val>
                                        </p:tav>
                                        <p:tav tm="100000">
                                          <p:val>
                                            <p:strVal val="#ppt_x"/>
                                          </p:val>
                                        </p:tav>
                                      </p:tavLst>
                                    </p:anim>
                                    <p:anim calcmode="lin" valueType="num">
                                      <p:cBhvr>
                                        <p:cTn id="10" dur="500" fill="hold"/>
                                        <p:tgtEl>
                                          <p:spTgt spid="8194"/>
                                        </p:tgtEl>
                                        <p:attrNameLst>
                                          <p:attrName>ppt_y</p:attrName>
                                        </p:attrNameLst>
                                      </p:cBhvr>
                                      <p:tavLst>
                                        <p:tav tm="0">
                                          <p:val>
                                            <p:fltVal val="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4" grpId="0" autoUpdateAnimBg="0"/>
    </p:bldLst>
  </p:timing>
</p:sld>
</file>

<file path=ppt/slides/slide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pPr eaLnBrk="1" hangingPunct="1"/>
            <a:r>
              <a:rPr lang="en-US" b="1" smtClean="0"/>
              <a:t>NEW CAR CONSIDERATIONS</a:t>
            </a:r>
            <a:endParaRPr lang="en-US" smtClean="0"/>
          </a:p>
        </p:txBody>
      </p:sp>
      <p:sp>
        <p:nvSpPr>
          <p:cNvPr id="9219" name="Rectangle 3"/>
          <p:cNvSpPr>
            <a:spLocks noGrp="1" noChangeArrowheads="1"/>
          </p:cNvSpPr>
          <p:nvPr>
            <p:ph idx="1"/>
          </p:nvPr>
        </p:nvSpPr>
        <p:spPr/>
        <p:txBody>
          <a:bodyPr/>
          <a:lstStyle/>
          <a:p>
            <a:pPr eaLnBrk="1" hangingPunct="1"/>
            <a:r>
              <a:rPr lang="en-US" dirty="0" smtClean="0">
                <a:solidFill>
                  <a:schemeClr val="tx2"/>
                </a:solidFill>
              </a:rPr>
              <a:t>Cost                               HIGH</a:t>
            </a:r>
          </a:p>
          <a:p>
            <a:r>
              <a:rPr lang="en-US" dirty="0" smtClean="0">
                <a:solidFill>
                  <a:schemeClr val="tx2"/>
                </a:solidFill>
              </a:rPr>
              <a:t>Mechanical Problems    MINIMAL</a:t>
            </a:r>
          </a:p>
          <a:p>
            <a:r>
              <a:rPr lang="en-US" dirty="0" smtClean="0">
                <a:solidFill>
                  <a:schemeClr val="tx2"/>
                </a:solidFill>
              </a:rPr>
              <a:t>Depreciation                  SIGNIFICANT</a:t>
            </a:r>
          </a:p>
          <a:p>
            <a:r>
              <a:rPr lang="en-US" dirty="0" smtClean="0">
                <a:solidFill>
                  <a:schemeClr val="tx2"/>
                </a:solidFill>
              </a:rPr>
              <a:t>Warranty                        YES</a:t>
            </a:r>
          </a:p>
          <a:p>
            <a:pPr eaLnBrk="1" hangingPunct="1"/>
            <a:endParaRPr lang="en-US" dirty="0" smtClean="0">
              <a:solidFill>
                <a:schemeClr val="tx2"/>
              </a:solidFill>
            </a:endParaRPr>
          </a:p>
        </p:txBody>
      </p:sp>
      <p:pic>
        <p:nvPicPr>
          <p:cNvPr id="12294" name="Picture 12" descr="http://t1.gstatic.com/images?q=tbn:ANd9GcRnjCgor3KWz9GLQHfzllXycebU_XUlCP9CCgHqUn70ojhwa4An"/>
          <p:cNvPicPr>
            <a:picLocks noChangeAspect="1" noChangeArrowheads="1"/>
          </p:cNvPicPr>
          <p:nvPr/>
        </p:nvPicPr>
        <p:blipFill>
          <a:blip r:embed="rId3" cstate="print"/>
          <a:srcRect/>
          <a:stretch>
            <a:fillRect/>
          </a:stretch>
        </p:blipFill>
        <p:spPr bwMode="auto">
          <a:xfrm>
            <a:off x="2667000" y="4343400"/>
            <a:ext cx="3352800" cy="1892935"/>
          </a:xfrm>
          <a:prstGeom prst="rect">
            <a:avLst/>
          </a:prstGeom>
          <a:noFill/>
          <a:ln w="9525">
            <a:noFill/>
            <a:miter lim="800000"/>
            <a:headEnd/>
            <a:tailEnd/>
          </a:ln>
        </p:spPr>
      </p:pic>
      <p:sp>
        <p:nvSpPr>
          <p:cNvPr id="7" name="Slide Number Placeholder 10"/>
          <p:cNvSpPr txBox="1">
            <a:spLocks/>
          </p:cNvSpPr>
          <p:nvPr/>
        </p:nvSpPr>
        <p:spPr bwMode="auto">
          <a:xfrm>
            <a:off x="7239000" y="6400800"/>
            <a:ext cx="1905000" cy="457200"/>
          </a:xfrm>
          <a:prstGeom prst="rect">
            <a:avLst/>
          </a:prstGeom>
          <a:noFill/>
          <a:ln w="9525">
            <a:noFill/>
            <a:miter lim="800000"/>
            <a:headEnd/>
            <a:tailEnd/>
          </a:ln>
        </p:spPr>
        <p:txBody>
          <a:bodyPr/>
          <a:lstStyle/>
          <a:p>
            <a:pPr algn="ctr"/>
            <a:r>
              <a:rPr lang="en-US" sz="1200" dirty="0" smtClean="0"/>
              <a:t>7-</a:t>
            </a:r>
            <a:fld id="{76983DB8-42F6-4238-AABE-A50C94B53D3A}" type="slidenum">
              <a:rPr lang="en-US" sz="1200" smtClean="0"/>
              <a:pPr algn="ctr"/>
              <a:t>9</a:t>
            </a:fld>
            <a:endParaRPr lang="en-US" sz="12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528" fill="hold" grpId="0" nodeType="afterEffect">
                                  <p:stCondLst>
                                    <p:cond delay="0"/>
                                  </p:stCondLst>
                                  <p:childTnLst>
                                    <p:set>
                                      <p:cBhvr>
                                        <p:cTn id="6" dur="1" fill="hold">
                                          <p:stCondLst>
                                            <p:cond delay="0"/>
                                          </p:stCondLst>
                                        </p:cTn>
                                        <p:tgtEl>
                                          <p:spTgt spid="9218"/>
                                        </p:tgtEl>
                                        <p:attrNameLst>
                                          <p:attrName>style.visibility</p:attrName>
                                        </p:attrNameLst>
                                      </p:cBhvr>
                                      <p:to>
                                        <p:strVal val="visible"/>
                                      </p:to>
                                    </p:set>
                                    <p:anim calcmode="lin" valueType="num">
                                      <p:cBhvr>
                                        <p:cTn id="7" dur="500" fill="hold"/>
                                        <p:tgtEl>
                                          <p:spTgt spid="9218"/>
                                        </p:tgtEl>
                                        <p:attrNameLst>
                                          <p:attrName>ppt_w</p:attrName>
                                        </p:attrNameLst>
                                      </p:cBhvr>
                                      <p:tavLst>
                                        <p:tav tm="0">
                                          <p:val>
                                            <p:fltVal val="0"/>
                                          </p:val>
                                        </p:tav>
                                        <p:tav tm="100000">
                                          <p:val>
                                            <p:strVal val="#ppt_w"/>
                                          </p:val>
                                        </p:tav>
                                      </p:tavLst>
                                    </p:anim>
                                    <p:anim calcmode="lin" valueType="num">
                                      <p:cBhvr>
                                        <p:cTn id="8" dur="500" fill="hold"/>
                                        <p:tgtEl>
                                          <p:spTgt spid="9218"/>
                                        </p:tgtEl>
                                        <p:attrNameLst>
                                          <p:attrName>ppt_h</p:attrName>
                                        </p:attrNameLst>
                                      </p:cBhvr>
                                      <p:tavLst>
                                        <p:tav tm="0">
                                          <p:val>
                                            <p:fltVal val="0"/>
                                          </p:val>
                                        </p:tav>
                                        <p:tav tm="100000">
                                          <p:val>
                                            <p:strVal val="#ppt_h"/>
                                          </p:val>
                                        </p:tav>
                                      </p:tavLst>
                                    </p:anim>
                                    <p:anim calcmode="lin" valueType="num">
                                      <p:cBhvr>
                                        <p:cTn id="9" dur="500" fill="hold"/>
                                        <p:tgtEl>
                                          <p:spTgt spid="9218"/>
                                        </p:tgtEl>
                                        <p:attrNameLst>
                                          <p:attrName>ppt_x</p:attrName>
                                        </p:attrNameLst>
                                      </p:cBhvr>
                                      <p:tavLst>
                                        <p:tav tm="0">
                                          <p:val>
                                            <p:fltVal val="0.5"/>
                                          </p:val>
                                        </p:tav>
                                        <p:tav tm="100000">
                                          <p:val>
                                            <p:strVal val="#ppt_x"/>
                                          </p:val>
                                        </p:tav>
                                      </p:tavLst>
                                    </p:anim>
                                    <p:anim calcmode="lin" valueType="num">
                                      <p:cBhvr>
                                        <p:cTn id="10" dur="500" fill="hold"/>
                                        <p:tgtEl>
                                          <p:spTgt spid="9218"/>
                                        </p:tgtEl>
                                        <p:attrNameLst>
                                          <p:attrName>ppt_y</p:attrName>
                                        </p:attrNameLst>
                                      </p:cBhvr>
                                      <p:tavLst>
                                        <p:tav tm="0">
                                          <p:val>
                                            <p:fltVal val="0.5"/>
                                          </p:val>
                                        </p:tav>
                                        <p:tav tm="100000">
                                          <p:val>
                                            <p:strVal val="#ppt_y"/>
                                          </p:val>
                                        </p:tav>
                                      </p:tavLst>
                                    </p:anim>
                                  </p:childTnLst>
                                </p:cTn>
                              </p:par>
                            </p:childTnLst>
                          </p:cTn>
                        </p:par>
                        <p:par>
                          <p:cTn id="11" fill="hold">
                            <p:stCondLst>
                              <p:cond delay="500"/>
                            </p:stCondLst>
                            <p:childTnLst>
                              <p:par>
                                <p:cTn id="12" presetID="2" presetClass="entr" presetSubtype="8" fill="hold" grpId="0" nodeType="afterEffect">
                                  <p:stCondLst>
                                    <p:cond delay="0"/>
                                  </p:stCondLst>
                                  <p:childTnLst>
                                    <p:set>
                                      <p:cBhvr>
                                        <p:cTn id="13" dur="1" fill="hold">
                                          <p:stCondLst>
                                            <p:cond delay="0"/>
                                          </p:stCondLst>
                                        </p:cTn>
                                        <p:tgtEl>
                                          <p:spTgt spid="9219"/>
                                        </p:tgtEl>
                                        <p:attrNameLst>
                                          <p:attrName>style.visibility</p:attrName>
                                        </p:attrNameLst>
                                      </p:cBhvr>
                                      <p:to>
                                        <p:strVal val="visible"/>
                                      </p:to>
                                    </p:set>
                                    <p:anim calcmode="lin" valueType="num">
                                      <p:cBhvr additive="base">
                                        <p:cTn id="14" dur="500" fill="hold"/>
                                        <p:tgtEl>
                                          <p:spTgt spid="9219"/>
                                        </p:tgtEl>
                                        <p:attrNameLst>
                                          <p:attrName>ppt_x</p:attrName>
                                        </p:attrNameLst>
                                      </p:cBhvr>
                                      <p:tavLst>
                                        <p:tav tm="0">
                                          <p:val>
                                            <p:strVal val="0-#ppt_w/2"/>
                                          </p:val>
                                        </p:tav>
                                        <p:tav tm="100000">
                                          <p:val>
                                            <p:strVal val="#ppt_x"/>
                                          </p:val>
                                        </p:tav>
                                      </p:tavLst>
                                    </p:anim>
                                    <p:anim calcmode="lin" valueType="num">
                                      <p:cBhvr additive="base">
                                        <p:cTn id="15" dur="500" fill="hold"/>
                                        <p:tgtEl>
                                          <p:spTgt spid="921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18" grpId="0" autoUpdateAnimBg="0"/>
      <p:bldP spid="9219" grpId="0" autoUpdateAnimBg="0"/>
    </p:bldLst>
  </p:timing>
</p:sld>
</file>

<file path=ppt/theme/theme1.xml><?xml version="1.0" encoding="utf-8"?>
<a:theme xmlns:a="http://schemas.openxmlformats.org/drawingml/2006/main" name="1_Default Design">
  <a:themeElements>
    <a:clrScheme name="1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1_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2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2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1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Folder" ma:contentTypeID="0x012000A833425D972A1D4F8DC851C93A4C7991" ma:contentTypeVersion="0" ma:contentTypeDescription="Create a new folder." ma:contentTypeScope="" ma:versionID="e2b8a55bc9bba7e970d77d734443f806">
  <xsd:schema xmlns:xsd="http://www.w3.org/2001/XMLSchema" xmlns:p="http://schemas.microsoft.com/office/2006/metadata/properties" targetNamespace="http://schemas.microsoft.com/office/2006/metadata/properties" ma:root="true" ma:fieldsID="d275e67360629ab4e5a555c8847cde94">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1"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2.xml><?xml version="1.0" encoding="utf-8"?>
<?mso-contentType ?>
<FormTemplates xmlns="http://schemas.microsoft.com/sharepoint/v3/contenttype/forms">
  <Display>ListForm</Display>
  <Edit>ListForm</Edit>
  <New>ListForm</New>
</FormTemplates>
</file>

<file path=customXml/item3.xml><?xml version="1.0" encoding="utf-8"?>
<p:properties xmlns:p="http://schemas.microsoft.com/office/2006/metadata/properties" xmlns:xsi="http://www.w3.org/2001/XMLSchema-instance">
  <documentManagement/>
</p:properties>
</file>

<file path=customXml/itemProps1.xml><?xml version="1.0" encoding="utf-8"?>
<ds:datastoreItem xmlns:ds="http://schemas.openxmlformats.org/officeDocument/2006/customXml" ds:itemID="{7D733529-E459-45C8-AE1D-1691293FBCB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customXml/itemProps2.xml><?xml version="1.0" encoding="utf-8"?>
<ds:datastoreItem xmlns:ds="http://schemas.openxmlformats.org/officeDocument/2006/customXml" ds:itemID="{1772FA04-6CE8-48A6-81BC-5FBB3D84DDC9}">
  <ds:schemaRefs>
    <ds:schemaRef ds:uri="http://schemas.microsoft.com/sharepoint/v3/contenttype/forms"/>
  </ds:schemaRefs>
</ds:datastoreItem>
</file>

<file path=customXml/itemProps3.xml><?xml version="1.0" encoding="utf-8"?>
<ds:datastoreItem xmlns:ds="http://schemas.openxmlformats.org/officeDocument/2006/customXml" ds:itemID="{D17FB625-FA81-4826-82D2-0A0492D28FD9}">
  <ds:schemaRefs>
    <ds:schemaRef ds:uri="http://purl.org/dc/elements/1.1/"/>
    <ds:schemaRef ds:uri="http://schemas.microsoft.com/office/2006/documentManagement/types"/>
    <ds:schemaRef ds:uri="http://purl.org/dc/terms/"/>
    <ds:schemaRef ds:uri="http://purl.org/dc/dcmitype/"/>
    <ds:schemaRef ds:uri="http://schemas.openxmlformats.org/package/2006/metadata/core-properties"/>
    <ds:schemaRef ds:uri="http://schemas.microsoft.com/office/2006/metadata/propertie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otalTime>1204</TotalTime>
  <Words>3371</Words>
  <Application>Microsoft Office PowerPoint</Application>
  <PresentationFormat>On-screen Show (4:3)</PresentationFormat>
  <Paragraphs>559</Paragraphs>
  <Slides>39</Slides>
  <Notes>39</Notes>
  <HiddenSlides>0</HiddenSlides>
  <MMClips>0</MMClips>
  <ScaleCrop>false</ScaleCrop>
  <HeadingPairs>
    <vt:vector size="4" baseType="variant">
      <vt:variant>
        <vt:lpstr>Theme</vt:lpstr>
      </vt:variant>
      <vt:variant>
        <vt:i4>1</vt:i4>
      </vt:variant>
      <vt:variant>
        <vt:lpstr>Slide Titles</vt:lpstr>
      </vt:variant>
      <vt:variant>
        <vt:i4>39</vt:i4>
      </vt:variant>
    </vt:vector>
  </HeadingPairs>
  <TitlesOfParts>
    <vt:vector size="40" baseType="lpstr">
      <vt:lpstr>1_Default Design</vt:lpstr>
      <vt:lpstr>Car Buying</vt:lpstr>
      <vt:lpstr>DO YOUR RESEARCH</vt:lpstr>
      <vt:lpstr>STEPS TO SUCCESSFUL PURCHASES</vt:lpstr>
      <vt:lpstr>HOW MUCH CAN YOU AFFORD?</vt:lpstr>
      <vt:lpstr>MONTHLY COSTS</vt:lpstr>
      <vt:lpstr>AUTOMOBILE INSURANCE COSTS</vt:lpstr>
      <vt:lpstr>SELECTING A CAR</vt:lpstr>
      <vt:lpstr>NEW or USED?</vt:lpstr>
      <vt:lpstr>NEW CAR CONSIDERATIONS</vt:lpstr>
      <vt:lpstr>USED CAR CONSIDERATIONS</vt:lpstr>
      <vt:lpstr>EVALUATING DEALERS</vt:lpstr>
      <vt:lpstr>EVALUATING DEALERS Cont.    </vt:lpstr>
      <vt:lpstr>FAIR PRICE</vt:lpstr>
      <vt:lpstr>INFORMATION SOURCES</vt:lpstr>
      <vt:lpstr>PURCHASE NEGOTIATIONS</vt:lpstr>
      <vt:lpstr>NEGOTIATING TIPS</vt:lpstr>
      <vt:lpstr>MORE NEGOTIATING TIPS</vt:lpstr>
      <vt:lpstr>MORE NEGOTIATING TIPS</vt:lpstr>
      <vt:lpstr>TRICKS OF THE TRADE</vt:lpstr>
      <vt:lpstr>FINANCING</vt:lpstr>
      <vt:lpstr>FINANCE CHARGES</vt:lpstr>
      <vt:lpstr>Add-On or Simple Interest?</vt:lpstr>
      <vt:lpstr>USURY LAWS</vt:lpstr>
      <vt:lpstr>CONTRACTS</vt:lpstr>
      <vt:lpstr>OTHER CONTRACT TIPS</vt:lpstr>
      <vt:lpstr>LEASING CONSIDERATIONS</vt:lpstr>
      <vt:lpstr>NEGOTIATING A LEASE</vt:lpstr>
      <vt:lpstr>CONSUMER PROTECTION</vt:lpstr>
      <vt:lpstr>COMPLAINT RESOLUTION</vt:lpstr>
      <vt:lpstr>Check on Learning</vt:lpstr>
      <vt:lpstr>Slide 31</vt:lpstr>
      <vt:lpstr>Slide 32</vt:lpstr>
      <vt:lpstr>Slide 33</vt:lpstr>
      <vt:lpstr>Slide 34</vt:lpstr>
      <vt:lpstr>Slide 35</vt:lpstr>
      <vt:lpstr>Slide 36</vt:lpstr>
      <vt:lpstr>Slide 37</vt:lpstr>
      <vt:lpstr>Slide 38</vt:lpstr>
      <vt:lpstr>SUMMARY</vt:lpstr>
    </vt:vector>
  </TitlesOfParts>
  <Company>Your Company Name</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Personal Financial  Management</dc:title>
  <dc:creator>Bryan</dc:creator>
  <cp:lastModifiedBy>Sara Ortiz</cp:lastModifiedBy>
  <cp:revision>130</cp:revision>
  <cp:lastPrinted>2002-08-08T16:10:57Z</cp:lastPrinted>
  <dcterms:created xsi:type="dcterms:W3CDTF">2001-06-01T18:00:50Z</dcterms:created>
  <dcterms:modified xsi:type="dcterms:W3CDTF">2013-06-06T15:15:10Z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0x012000A833425D972A1D4F8DC851C93A4C7991</vt:lpwstr>
  </property>
</Properties>
</file>